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5" r:id="rId3"/>
    <p:sldId id="267" r:id="rId5"/>
    <p:sldId id="286" r:id="rId6"/>
    <p:sldId id="331" r:id="rId7"/>
    <p:sldId id="1586" r:id="rId8"/>
    <p:sldId id="1587" r:id="rId9"/>
    <p:sldId id="1619" r:id="rId10"/>
    <p:sldId id="1621" r:id="rId11"/>
    <p:sldId id="289" r:id="rId12"/>
    <p:sldId id="1545" r:id="rId13"/>
    <p:sldId id="1598" r:id="rId14"/>
    <p:sldId id="1589" r:id="rId15"/>
    <p:sldId id="1599" r:id="rId16"/>
    <p:sldId id="1600" r:id="rId17"/>
    <p:sldId id="1601" r:id="rId18"/>
    <p:sldId id="1603" r:id="rId19"/>
    <p:sldId id="1602" r:id="rId20"/>
    <p:sldId id="1597" r:id="rId21"/>
    <p:sldId id="1591" r:id="rId22"/>
    <p:sldId id="1604" r:id="rId23"/>
    <p:sldId id="1605" r:id="rId24"/>
    <p:sldId id="1606" r:id="rId25"/>
    <p:sldId id="1608" r:id="rId26"/>
    <p:sldId id="1593" r:id="rId27"/>
    <p:sldId id="1609" r:id="rId28"/>
    <p:sldId id="1615" r:id="rId29"/>
    <p:sldId id="1611" r:id="rId30"/>
    <p:sldId id="1612" r:id="rId31"/>
    <p:sldId id="1613" r:id="rId32"/>
    <p:sldId id="1643" r:id="rId33"/>
    <p:sldId id="1631" r:id="rId34"/>
    <p:sldId id="1636" r:id="rId35"/>
    <p:sldId id="1633" r:id="rId36"/>
    <p:sldId id="1639" r:id="rId37"/>
    <p:sldId id="1640" r:id="rId38"/>
    <p:sldId id="1641" r:id="rId39"/>
    <p:sldId id="1644" r:id="rId40"/>
    <p:sldId id="1626" r:id="rId41"/>
    <p:sldId id="1624" r:id="rId42"/>
    <p:sldId id="1646" r:id="rId43"/>
    <p:sldId id="1628" r:id="rId44"/>
    <p:sldId id="1645" r:id="rId45"/>
    <p:sldId id="1647" r:id="rId46"/>
    <p:sldId id="1656" r:id="rId47"/>
    <p:sldId id="1654" r:id="rId48"/>
    <p:sldId id="1657" r:id="rId49"/>
    <p:sldId id="1649" r:id="rId50"/>
    <p:sldId id="1650" r:id="rId51"/>
    <p:sldId id="1652" r:id="rId52"/>
    <p:sldId id="1653" r:id="rId53"/>
    <p:sldId id="1622" r:id="rId54"/>
    <p:sldId id="1616" r:id="rId55"/>
    <p:sldId id="1625" r:id="rId56"/>
    <p:sldId id="1658" r:id="rId57"/>
    <p:sldId id="1659" r:id="rId58"/>
    <p:sldId id="285" r:id="rId59"/>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5543"/>
    <a:srgbClr val="016DB2"/>
    <a:srgbClr val="20936A"/>
    <a:srgbClr val="10345A"/>
    <a:srgbClr val="DA0E2C"/>
    <a:srgbClr val="006DB2"/>
    <a:srgbClr val="ECD37A"/>
    <a:srgbClr val="005744"/>
    <a:srgbClr val="878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79733" autoAdjust="0"/>
  </p:normalViewPr>
  <p:slideViewPr>
    <p:cSldViewPr snapToGrid="0">
      <p:cViewPr varScale="1">
        <p:scale>
          <a:sx n="126" d="100"/>
          <a:sy n="126" d="100"/>
        </p:scale>
        <p:origin x="504" y="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142.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如果所有人都要找张三，那么所有人都要广播问一遍，这样的信息量就会比较多，这时，张三就可以说，我在这里，点击我进行私聊</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具体例子，在通信过程中，下面这台机器</a:t>
            </a:r>
            <a:r>
              <a:rPr lang="en-US" altLang="zh-CN" dirty="0"/>
              <a:t>.1</a:t>
            </a:r>
            <a:r>
              <a:rPr lang="zh-CN" altLang="en-US" dirty="0"/>
              <a:t>想与上面机器通信</a:t>
            </a:r>
            <a:r>
              <a:rPr lang="en-US" altLang="zh-CN" dirty="0"/>
              <a:t>.5</a:t>
            </a:r>
            <a:r>
              <a:rPr lang="zh-CN" altLang="en-US" dirty="0"/>
              <a:t>，根据前面所讲，为了通信，必须要知道</a:t>
            </a:r>
            <a:r>
              <a:rPr lang="en-US" altLang="zh-CN" dirty="0"/>
              <a:t>Mac</a:t>
            </a:r>
            <a:r>
              <a:rPr lang="zh-CN" altLang="en-US" dirty="0"/>
              <a:t>地址，知道</a:t>
            </a:r>
            <a:r>
              <a:rPr lang="en-US" altLang="zh-CN" dirty="0"/>
              <a:t>MAC</a:t>
            </a:r>
            <a:r>
              <a:rPr lang="zh-CN" altLang="en-US" dirty="0"/>
              <a:t>地址，才能检索到以太网包头的目的地址，并将以太网包发送到目的地址上。这里的问题是，我们怎么知道</a:t>
            </a:r>
            <a:r>
              <a:rPr lang="en-US" altLang="zh-CN" dirty="0"/>
              <a:t>254.5</a:t>
            </a:r>
            <a:r>
              <a:rPr lang="zh-CN" altLang="en-US" dirty="0"/>
              <a:t>这台机器的</a:t>
            </a:r>
            <a:r>
              <a:rPr lang="en-US" altLang="zh-CN" dirty="0"/>
              <a:t>MAC</a:t>
            </a:r>
            <a:r>
              <a:rPr lang="zh-CN" altLang="en-US" dirty="0"/>
              <a:t>地址呢，比如下面这台机器，必须向网络上发包请求，询问，谁有</a:t>
            </a:r>
            <a:r>
              <a:rPr lang="en-US" altLang="zh-CN" dirty="0"/>
              <a:t>254.5</a:t>
            </a:r>
            <a:r>
              <a:rPr lang="zh-CN" altLang="en-US" dirty="0"/>
              <a:t>这个</a:t>
            </a:r>
            <a:r>
              <a:rPr lang="en-US" altLang="zh-CN" dirty="0"/>
              <a:t>IP</a:t>
            </a:r>
            <a:r>
              <a:rPr lang="zh-CN" altLang="en-US" dirty="0"/>
              <a:t>，有这个</a:t>
            </a:r>
            <a:r>
              <a:rPr lang="en-US" altLang="zh-CN" dirty="0"/>
              <a:t>IP</a:t>
            </a:r>
            <a:r>
              <a:rPr lang="zh-CN" altLang="en-US" dirty="0"/>
              <a:t>的机器就需要发回</a:t>
            </a:r>
            <a:r>
              <a:rPr lang="en-US" altLang="zh-CN" dirty="0"/>
              <a:t>MAC</a:t>
            </a:r>
            <a:r>
              <a:rPr lang="zh-CN" altLang="en-US" dirty="0"/>
              <a:t>地址，才能进行通信。同时，其他的机器也可能与它通信，执行类似查询</a:t>
            </a:r>
            <a:r>
              <a:rPr lang="en-US" altLang="zh-CN" dirty="0"/>
              <a:t>MAC</a:t>
            </a:r>
            <a:r>
              <a:rPr lang="zh-CN" altLang="en-US" dirty="0"/>
              <a:t>地址的操作，这样网络上数据包的量就会过高了，为了解决这个问题，</a:t>
            </a:r>
            <a:r>
              <a:rPr lang="en-US" altLang="zh-CN" dirty="0"/>
              <a:t>.5</a:t>
            </a:r>
            <a:r>
              <a:rPr lang="zh-CN" altLang="en-US" dirty="0"/>
              <a:t>向网络上发送广播包告知自己的</a:t>
            </a:r>
            <a:r>
              <a:rPr lang="en-US" altLang="zh-CN" dirty="0"/>
              <a:t>MAC</a:t>
            </a:r>
            <a:r>
              <a:rPr lang="zh-CN" altLang="en-US" dirty="0"/>
              <a:t>地址，下面的机器就会将这样的映射关系保存到协议栈内部的</a:t>
            </a:r>
            <a:r>
              <a:rPr lang="en-US" altLang="zh-CN" dirty="0"/>
              <a:t>ARP</a:t>
            </a:r>
            <a:r>
              <a:rPr lang="zh-CN" altLang="en-US" dirty="0"/>
              <a:t>表里面，以后里面的机器想与外部机器通信，就会查询这个</a:t>
            </a:r>
            <a:r>
              <a:rPr lang="en-US" altLang="zh-CN" dirty="0"/>
              <a:t>ARP</a:t>
            </a:r>
            <a:r>
              <a:rPr lang="zh-CN" altLang="en-US" dirty="0"/>
              <a:t>表来实现通信。</a:t>
            </a:r>
            <a:endParaRPr lang="en-US" altLang="zh-CN"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a:t>
            </a:r>
            <a:r>
              <a:rPr lang="en-US" altLang="zh-CN" dirty="0" err="1"/>
              <a:t>wireshark</a:t>
            </a:r>
            <a:r>
              <a:rPr lang="zh-CN" altLang="en-US" dirty="0"/>
              <a:t>，网卡被启用时，源主机就会向整个网络发送一个</a:t>
            </a:r>
            <a:r>
              <a:rPr lang="en-US" altLang="zh-CN" dirty="0"/>
              <a:t>“</a:t>
            </a:r>
            <a:r>
              <a:rPr lang="zh-CN" altLang="en-US" dirty="0"/>
              <a:t>广播包</a:t>
            </a:r>
            <a:r>
              <a:rPr lang="en-US" altLang="zh-CN" dirty="0"/>
              <a:t>”</a:t>
            </a:r>
            <a:r>
              <a:rPr lang="zh-CN" altLang="en-US" dirty="0"/>
              <a:t>，也就是无回报</a:t>
            </a:r>
            <a:r>
              <a:rPr lang="en-US" altLang="zh-CN" dirty="0"/>
              <a:t>ARP</a:t>
            </a:r>
            <a:r>
              <a:rPr lang="zh-CN" altLang="en-US" sz="1200" dirty="0">
                <a:latin typeface="+mn-ea"/>
                <a:cs typeface="ADLaM Display" panose="020F0502020204030204" pitchFamily="2" charset="0"/>
              </a:rPr>
              <a:t>，意义就是通知所有人，自己的</a:t>
            </a:r>
            <a:r>
              <a:rPr lang="en-US" altLang="zh-CN" sz="1200" dirty="0">
                <a:latin typeface="+mn-ea"/>
                <a:cs typeface="ADLaM Display" panose="020F0502020204030204" pitchFamily="2" charset="0"/>
              </a:rPr>
              <a:t>mac</a:t>
            </a:r>
            <a:r>
              <a:rPr lang="zh-CN" altLang="en-US" sz="1200" dirty="0">
                <a:latin typeface="+mn-ea"/>
                <a:cs typeface="ADLaM Display" panose="020F0502020204030204" pitchFamily="2" charset="0"/>
              </a:rPr>
              <a:t>地址与</a:t>
            </a:r>
            <a:r>
              <a:rPr lang="en-US" altLang="zh-CN" sz="1200" dirty="0" err="1">
                <a:latin typeface="+mn-ea"/>
                <a:cs typeface="ADLaM Display" panose="020F0502020204030204" pitchFamily="2" charset="0"/>
              </a:rPr>
              <a:t>ip</a:t>
            </a:r>
            <a:r>
              <a:rPr lang="zh-CN" altLang="en-US" sz="1200" dirty="0">
                <a:latin typeface="+mn-ea"/>
                <a:cs typeface="ADLaM Display" panose="020F0502020204030204" pitchFamily="2" charset="0"/>
              </a:rPr>
              <a:t>地址的映射关系。</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Arp</a:t>
            </a:r>
            <a:r>
              <a:rPr lang="zh-CN" altLang="en-US" dirty="0">
                <a:sym typeface="+mn-ea"/>
              </a:rPr>
              <a:t>包是放在以太网里面，图中是</a:t>
            </a:r>
            <a:r>
              <a:rPr lang="en-US" altLang="zh-CN" dirty="0" err="1">
                <a:sym typeface="+mn-ea"/>
              </a:rPr>
              <a:t>arp</a:t>
            </a:r>
            <a:r>
              <a:rPr lang="zh-CN" altLang="en-US" dirty="0">
                <a:sym typeface="+mn-ea"/>
              </a:rPr>
              <a:t>包的结构。</a:t>
            </a:r>
            <a:endParaRPr lang="en-US" altLang="zh-CN"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那么，当一台主机收到一个</a:t>
            </a:r>
            <a:r>
              <a:rPr lang="en-US" altLang="zh-CN"/>
              <a:t>ARP</a:t>
            </a:r>
            <a:r>
              <a:rPr lang="zh-CN" altLang="en-US"/>
              <a:t>数据包时，它内部是如何处理</a:t>
            </a:r>
            <a:r>
              <a:rPr lang="zh-CN" altLang="en-US"/>
              <a:t>的呢</a:t>
            </a:r>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以太网上对</a:t>
            </a:r>
            <a:r>
              <a:rPr lang="en-US" altLang="zh-CN" dirty="0">
                <a:sym typeface="+mn-ea"/>
              </a:rPr>
              <a:t>ARP</a:t>
            </a:r>
            <a:r>
              <a:rPr lang="zh-CN" altLang="en-US" dirty="0">
                <a:sym typeface="+mn-ea"/>
              </a:rPr>
              <a:t>包进行处理，检查是否是</a:t>
            </a:r>
            <a:r>
              <a:rPr lang="en-US" altLang="zh-CN" dirty="0">
                <a:sym typeface="+mn-ea"/>
              </a:rPr>
              <a:t>ARP</a:t>
            </a:r>
            <a:r>
              <a:rPr lang="zh-CN" altLang="en-US" dirty="0">
                <a:sym typeface="+mn-ea"/>
              </a:rPr>
              <a:t>包，如果是，则对</a:t>
            </a:r>
            <a:r>
              <a:rPr lang="en-US" altLang="zh-CN" dirty="0">
                <a:sym typeface="+mn-ea"/>
              </a:rPr>
              <a:t>ARP</a:t>
            </a:r>
            <a:r>
              <a:rPr lang="zh-CN" altLang="en-US" dirty="0">
                <a:sym typeface="+mn-ea"/>
              </a:rPr>
              <a:t>包进行处理</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步骤上分为三步 </a:t>
            </a:r>
            <a:endParaRPr lang="en-US" altLang="zh-CN" dirty="0"/>
          </a:p>
          <a:p>
            <a:endParaRPr lang="en-US" altLang="zh-CN" dirty="0"/>
          </a:p>
          <a:p>
            <a:r>
              <a:rPr lang="en-US" altLang="zh-CN" dirty="0">
                <a:sym typeface="+mn-ea"/>
              </a:rPr>
              <a:t>~</a:t>
            </a:r>
            <a:endParaRPr lang="en-US" altLang="zh-CN" dirty="0"/>
          </a:p>
          <a:p>
            <a:r>
              <a:rPr lang="en-US" altLang="zh-CN" dirty="0">
                <a:sym typeface="+mn-ea"/>
              </a:rPr>
              <a:t>Arp</a:t>
            </a:r>
            <a:r>
              <a:rPr lang="zh-CN" altLang="en-US" dirty="0">
                <a:sym typeface="+mn-ea"/>
              </a:rPr>
              <a:t>表项要保存到自己协议栈的表项里面，在这一步中将对方的地址和</a:t>
            </a:r>
            <a:r>
              <a:rPr lang="en-US" altLang="zh-CN" dirty="0">
                <a:sym typeface="+mn-ea"/>
              </a:rPr>
              <a:t>mac</a:t>
            </a:r>
            <a:r>
              <a:rPr lang="zh-CN" altLang="en-US" dirty="0">
                <a:sym typeface="+mn-ea"/>
              </a:rPr>
              <a:t>地址都保存下来</a:t>
            </a:r>
            <a:endParaRPr lang="en-US" altLang="zh-CN" dirty="0"/>
          </a:p>
          <a:p>
            <a:r>
              <a:rPr lang="zh-CN" altLang="en-US" dirty="0">
                <a:sym typeface="+mn-ea"/>
              </a:rPr>
              <a:t>在这一步中有两种方式，第一种，是发送一个广播包去查询，接收对方发来的结果包，再用响应结果提取出来</a:t>
            </a:r>
            <a:endParaRPr lang="en-US" altLang="zh-CN" dirty="0"/>
          </a:p>
          <a:p>
            <a:r>
              <a:rPr lang="zh-CN" altLang="en-US" dirty="0">
                <a:sym typeface="+mn-ea"/>
              </a:rPr>
              <a:t>第二种，对方发了广播包后，将包内含有的信息，也即是</a:t>
            </a:r>
            <a:r>
              <a:rPr lang="en-US" altLang="zh-CN" dirty="0">
                <a:sym typeface="+mn-ea"/>
              </a:rPr>
              <a:t>sender </a:t>
            </a:r>
            <a:r>
              <a:rPr lang="en-US" altLang="zh-CN" dirty="0" err="1">
                <a:sym typeface="+mn-ea"/>
              </a:rPr>
              <a:t>ip</a:t>
            </a:r>
            <a:r>
              <a:rPr lang="en-US" altLang="zh-CN" dirty="0">
                <a:sym typeface="+mn-ea"/>
              </a:rPr>
              <a:t> address </a:t>
            </a:r>
            <a:r>
              <a:rPr lang="zh-CN" altLang="en-US" dirty="0">
                <a:sym typeface="+mn-ea"/>
              </a:rPr>
              <a:t>和 </a:t>
            </a:r>
            <a:r>
              <a:rPr lang="en-US" altLang="zh-CN" dirty="0">
                <a:sym typeface="+mn-ea"/>
              </a:rPr>
              <a:t>sender mac address </a:t>
            </a:r>
            <a:r>
              <a:rPr lang="zh-CN" altLang="en-US" dirty="0">
                <a:sym typeface="+mn-ea"/>
              </a:rPr>
              <a:t>保存下来，</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步骤上分为三步 </a:t>
            </a:r>
            <a:endParaRPr lang="en-US" altLang="zh-CN" dirty="0"/>
          </a:p>
          <a:p>
            <a:endParaRPr lang="en-US" altLang="zh-CN" dirty="0"/>
          </a:p>
          <a:p>
            <a:r>
              <a:rPr lang="en-US" altLang="zh-CN" dirty="0">
                <a:sym typeface="+mn-ea"/>
              </a:rPr>
              <a:t>~</a:t>
            </a:r>
            <a:endParaRPr lang="en-US" altLang="zh-CN" dirty="0"/>
          </a:p>
          <a:p>
            <a:r>
              <a:rPr lang="en-US" altLang="zh-CN" dirty="0">
                <a:sym typeface="+mn-ea"/>
              </a:rPr>
              <a:t>Arp</a:t>
            </a:r>
            <a:r>
              <a:rPr lang="zh-CN" altLang="en-US" dirty="0">
                <a:sym typeface="+mn-ea"/>
              </a:rPr>
              <a:t>表项要保存到自己协议栈的表项里面，在这一步中将对方的地址和</a:t>
            </a:r>
            <a:r>
              <a:rPr lang="en-US" altLang="zh-CN" dirty="0">
                <a:sym typeface="+mn-ea"/>
              </a:rPr>
              <a:t>mac</a:t>
            </a:r>
            <a:r>
              <a:rPr lang="zh-CN" altLang="en-US" dirty="0">
                <a:sym typeface="+mn-ea"/>
              </a:rPr>
              <a:t>地址都保存下来</a:t>
            </a:r>
            <a:endParaRPr lang="en-US" altLang="zh-CN" dirty="0"/>
          </a:p>
          <a:p>
            <a:r>
              <a:rPr lang="zh-CN" altLang="en-US" dirty="0">
                <a:sym typeface="+mn-ea"/>
              </a:rPr>
              <a:t>在这一步中有两种方式，第一种，是发送一个广播包去查询，接收对方发来的结果包，再用响应结果提取出来</a:t>
            </a:r>
            <a:endParaRPr lang="en-US" altLang="zh-CN" dirty="0"/>
          </a:p>
          <a:p>
            <a:r>
              <a:rPr lang="zh-CN" altLang="en-US" dirty="0">
                <a:sym typeface="+mn-ea"/>
              </a:rPr>
              <a:t>第二种，对方发了广播包后，将包内含有的信息，也即是</a:t>
            </a:r>
            <a:r>
              <a:rPr lang="en-US" altLang="zh-CN" dirty="0">
                <a:sym typeface="+mn-ea"/>
              </a:rPr>
              <a:t>sender </a:t>
            </a:r>
            <a:r>
              <a:rPr lang="en-US" altLang="zh-CN" dirty="0" err="1">
                <a:sym typeface="+mn-ea"/>
              </a:rPr>
              <a:t>ip</a:t>
            </a:r>
            <a:r>
              <a:rPr lang="en-US" altLang="zh-CN" dirty="0">
                <a:sym typeface="+mn-ea"/>
              </a:rPr>
              <a:t> address </a:t>
            </a:r>
            <a:r>
              <a:rPr lang="zh-CN" altLang="en-US" dirty="0">
                <a:sym typeface="+mn-ea"/>
              </a:rPr>
              <a:t>和 </a:t>
            </a:r>
            <a:r>
              <a:rPr lang="en-US" altLang="zh-CN" dirty="0">
                <a:sym typeface="+mn-ea"/>
              </a:rPr>
              <a:t>sender mac address </a:t>
            </a:r>
            <a:r>
              <a:rPr lang="zh-CN" altLang="en-US" dirty="0">
                <a:sym typeface="+mn-ea"/>
              </a:rPr>
              <a:t>保存下来，</a:t>
            </a:r>
            <a:endParaRPr lang="en-US" altLang="zh-CN" dirty="0"/>
          </a:p>
          <a:p>
            <a:r>
              <a:rPr lang="zh-CN" altLang="en-US" dirty="0">
                <a:sym typeface="+mn-ea"/>
              </a:rPr>
              <a:t>在函数实现中，同学们请实现包检查，请求检查，响应处理这几步</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比方说，我们有一台计算机，这台计算机上线后，会向网络上发送一个无回报的</a:t>
            </a:r>
            <a:r>
              <a:rPr lang="en-US" altLang="zh-CN" dirty="0">
                <a:sym typeface="+mn-ea"/>
              </a:rPr>
              <a:t>ARP</a:t>
            </a:r>
            <a:r>
              <a:rPr lang="zh-CN" altLang="en-US" dirty="0">
                <a:sym typeface="+mn-ea"/>
              </a:rPr>
              <a:t>包，通知其他计算机，说自己的</a:t>
            </a:r>
            <a:r>
              <a:rPr lang="en-US" altLang="zh-CN" dirty="0">
                <a:sym typeface="+mn-ea"/>
              </a:rPr>
              <a:t>IP</a:t>
            </a:r>
            <a:r>
              <a:rPr lang="zh-CN" altLang="en-US" dirty="0">
                <a:sym typeface="+mn-ea"/>
              </a:rPr>
              <a:t>地址与</a:t>
            </a:r>
            <a:r>
              <a:rPr lang="en-US" altLang="zh-CN" dirty="0">
                <a:sym typeface="+mn-ea"/>
              </a:rPr>
              <a:t>MAC</a:t>
            </a:r>
            <a:r>
              <a:rPr lang="zh-CN" altLang="en-US" dirty="0">
                <a:sym typeface="+mn-ea"/>
              </a:rPr>
              <a:t>地址的映射关系，其他计算机在接收到自己计算机的信息后，会将这个映射关系加入到</a:t>
            </a:r>
            <a:r>
              <a:rPr lang="en-US" altLang="zh-CN" dirty="0">
                <a:sym typeface="+mn-ea"/>
              </a:rPr>
              <a:t>ARP</a:t>
            </a:r>
            <a:r>
              <a:rPr lang="zh-CN" altLang="en-US" dirty="0">
                <a:sym typeface="+mn-ea"/>
              </a:rPr>
              <a:t>表当中。</a:t>
            </a:r>
            <a:endParaRPr lang="en-US" altLang="zh-CN" dirty="0"/>
          </a:p>
          <a:p>
            <a:r>
              <a:rPr lang="zh-CN" altLang="en-US" dirty="0">
                <a:sym typeface="+mn-ea"/>
              </a:rPr>
              <a:t>但当出现了以下这些变化，</a:t>
            </a:r>
            <a:r>
              <a:rPr lang="en-US" altLang="zh-CN" dirty="0">
                <a:sym typeface="+mn-ea"/>
              </a:rPr>
              <a:t>1.</a:t>
            </a:r>
            <a:r>
              <a:rPr lang="zh-CN" altLang="en-US" dirty="0">
                <a:sym typeface="+mn-ea"/>
              </a:rPr>
              <a:t>计算机下线</a:t>
            </a:r>
            <a:r>
              <a:rPr lang="en-US" altLang="zh-CN" dirty="0">
                <a:sym typeface="+mn-ea"/>
              </a:rPr>
              <a:t>. </a:t>
            </a:r>
            <a:r>
              <a:rPr lang="zh-CN" altLang="en-US" dirty="0">
                <a:sym typeface="+mn-ea"/>
              </a:rPr>
              <a:t>比如断电</a:t>
            </a:r>
            <a:r>
              <a:rPr lang="en-US" altLang="zh-CN" dirty="0">
                <a:sym typeface="+mn-ea"/>
              </a:rPr>
              <a:t>2.</a:t>
            </a:r>
            <a:r>
              <a:rPr lang="zh-CN" altLang="en-US" dirty="0">
                <a:sym typeface="+mn-ea"/>
              </a:rPr>
              <a:t>网卡发生变化。比如网卡坏了，换了个新网卡</a:t>
            </a:r>
            <a:endParaRPr lang="en-US" altLang="zh-CN" dirty="0"/>
          </a:p>
          <a:p>
            <a:r>
              <a:rPr lang="zh-CN" altLang="en-US" dirty="0">
                <a:sym typeface="+mn-ea"/>
              </a:rPr>
              <a:t>在这样的情况下，如果仍用旧</a:t>
            </a:r>
            <a:r>
              <a:rPr lang="en-US" altLang="zh-CN" dirty="0">
                <a:sym typeface="+mn-ea"/>
              </a:rPr>
              <a:t>IP</a:t>
            </a:r>
            <a:r>
              <a:rPr lang="zh-CN" altLang="en-US" dirty="0">
                <a:sym typeface="+mn-ea"/>
              </a:rPr>
              <a:t>地址，明显是错误收不到的</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为了解决这样的情况，只能协议栈自己来处理，具体的，使用超时机制，用一个软件计时器，对每一个表项添加超时的字段，会加初始时间值，每一次扫描，比如每隔</a:t>
            </a:r>
            <a:r>
              <a:rPr lang="en-US" altLang="zh-CN" dirty="0"/>
              <a:t>100</a:t>
            </a:r>
            <a:r>
              <a:rPr lang="zh-CN" altLang="en-US" dirty="0"/>
              <a:t>毫秒就扫描减少一次，超时我们则认为这个表项需要更新了，向这个表项发送查询数据包。</a:t>
            </a:r>
            <a:r>
              <a:rPr lang="en-US" altLang="zh-CN" dirty="0"/>
              <a:t>   </a:t>
            </a:r>
            <a:r>
              <a:rPr lang="zh-CN" altLang="en-US" dirty="0"/>
              <a:t>并编写相应函数</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编译程序我们应当能在</a:t>
            </a:r>
            <a:r>
              <a:rPr lang="en-US" altLang="zh-CN" dirty="0"/>
              <a:t> wireshark </a:t>
            </a:r>
            <a:r>
              <a:rPr lang="zh-CN" altLang="en-US" dirty="0"/>
              <a:t>看到每隔设定的时间重发一次</a:t>
            </a:r>
            <a:r>
              <a:rPr lang="en-US" altLang="zh-CN" dirty="0"/>
              <a:t> ARP</a:t>
            </a:r>
            <a:r>
              <a:rPr lang="zh-CN" altLang="en-US" dirty="0"/>
              <a:t>请求来更新表项。</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80D7BDFA-98D6-0849-910D-03AACC89C127}"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sym typeface="+mn-ea"/>
            </a:endParaRPr>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sym typeface="+mn-ea"/>
            </a:endParaRPr>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TCP/IP</a:t>
            </a:r>
            <a:r>
              <a:rPr lang="zh-CN" altLang="en-US" dirty="0">
                <a:sym typeface="+mn-ea"/>
              </a:rPr>
              <a:t>协议是</a:t>
            </a:r>
            <a:r>
              <a:rPr lang="en-US" altLang="zh-CN" dirty="0">
                <a:sym typeface="+mn-ea"/>
              </a:rPr>
              <a:t>Internet</a:t>
            </a:r>
            <a:r>
              <a:rPr lang="zh-CN" altLang="en-US" dirty="0">
                <a:sym typeface="+mn-ea"/>
              </a:rPr>
              <a:t>互联网最基本的协议，其在一定程度上参考了七层</a:t>
            </a:r>
            <a:r>
              <a:rPr lang="en-US" altLang="zh-CN" dirty="0">
                <a:sym typeface="+mn-ea"/>
              </a:rPr>
              <a:t>ISO</a:t>
            </a:r>
            <a:r>
              <a:rPr lang="zh-CN" altLang="en-US" dirty="0">
                <a:sym typeface="+mn-ea"/>
              </a:rPr>
              <a:t>模型。</a:t>
            </a:r>
            <a:r>
              <a:rPr lang="en-US" altLang="zh-CN" dirty="0">
                <a:sym typeface="+mn-ea"/>
              </a:rPr>
              <a:t>OSI</a:t>
            </a:r>
            <a:r>
              <a:rPr lang="zh-CN" altLang="en-US" dirty="0">
                <a:sym typeface="+mn-ea"/>
              </a:rPr>
              <a:t>模型共有七层，从下到上分别是物理层、数据链路层、网络层、运输层、会话层、表示层和应用层。但是这显然是有些复杂的，所以在</a:t>
            </a:r>
            <a:r>
              <a:rPr lang="en-US" altLang="zh-CN" dirty="0">
                <a:sym typeface="+mn-ea"/>
              </a:rPr>
              <a:t>TCP/IP</a:t>
            </a:r>
            <a:r>
              <a:rPr lang="zh-CN" altLang="en-US" dirty="0">
                <a:sym typeface="+mn-ea"/>
              </a:rPr>
              <a:t>协议中，七层被简化为了四个层次。</a:t>
            </a:r>
            <a:r>
              <a:rPr lang="en-US" altLang="zh-CN" dirty="0">
                <a:sym typeface="+mn-ea"/>
              </a:rPr>
              <a:t>TCP/IP</a:t>
            </a:r>
            <a:r>
              <a:rPr lang="zh-CN" altLang="en-US" dirty="0">
                <a:sym typeface="+mn-ea"/>
              </a:rPr>
              <a:t>模型中的各种协议，依其功能不同，被分别归属到这四层之中，常被视为是简化过后的七层</a:t>
            </a:r>
            <a:r>
              <a:rPr lang="en-US" altLang="zh-CN" dirty="0">
                <a:sym typeface="+mn-ea"/>
              </a:rPr>
              <a:t>OSI</a:t>
            </a:r>
            <a:r>
              <a:rPr lang="zh-CN" altLang="en-US" dirty="0">
                <a:sym typeface="+mn-ea"/>
              </a:rPr>
              <a:t>模型。</a:t>
            </a:r>
            <a:endParaRPr lang="en-US" altLang="zh-CN" dirty="0"/>
          </a:p>
          <a:p>
            <a:r>
              <a:rPr lang="en-US" altLang="zh-CN" dirty="0">
                <a:sym typeface="+mn-ea"/>
              </a:rPr>
              <a:t>CP/IP</a:t>
            </a:r>
            <a:r>
              <a:rPr lang="zh-CN" altLang="en-US" dirty="0">
                <a:sym typeface="+mn-ea"/>
              </a:rPr>
              <a:t>协议的应用层的主要协议有</a:t>
            </a:r>
            <a:r>
              <a:rPr lang="en-US" altLang="zh-CN" dirty="0">
                <a:sym typeface="+mn-ea"/>
              </a:rPr>
              <a:t>HTTP</a:t>
            </a:r>
            <a:r>
              <a:rPr lang="zh-CN" altLang="en-US" dirty="0">
                <a:sym typeface="+mn-ea"/>
              </a:rPr>
              <a:t>、</a:t>
            </a:r>
            <a:r>
              <a:rPr lang="en-US" altLang="zh-CN" dirty="0">
                <a:sym typeface="+mn-ea"/>
              </a:rPr>
              <a:t>Telnet</a:t>
            </a:r>
            <a:r>
              <a:rPr lang="zh-CN" altLang="en-US" dirty="0">
                <a:sym typeface="+mn-ea"/>
              </a:rPr>
              <a:t>、</a:t>
            </a:r>
            <a:r>
              <a:rPr lang="en-US" altLang="zh-CN" dirty="0">
                <a:sym typeface="+mn-ea"/>
              </a:rPr>
              <a:t>FTP</a:t>
            </a:r>
            <a:r>
              <a:rPr lang="zh-CN" altLang="en-US" dirty="0">
                <a:sym typeface="+mn-ea"/>
              </a:rPr>
              <a:t>、</a:t>
            </a:r>
            <a:r>
              <a:rPr lang="en-US" altLang="zh-CN" dirty="0">
                <a:sym typeface="+mn-ea"/>
              </a:rPr>
              <a:t>SMTP</a:t>
            </a:r>
            <a:r>
              <a:rPr lang="zh-CN" altLang="en-US" dirty="0">
                <a:sym typeface="+mn-ea"/>
              </a:rPr>
              <a:t>等，是用来读取来自传输层的数据或者将数据传输写入传输层；传输层的主要协议有</a:t>
            </a:r>
            <a:r>
              <a:rPr lang="en-US" altLang="zh-CN" dirty="0">
                <a:sym typeface="+mn-ea"/>
              </a:rPr>
              <a:t>UDP</a:t>
            </a:r>
            <a:r>
              <a:rPr lang="zh-CN" altLang="en-US" dirty="0">
                <a:sym typeface="+mn-ea"/>
              </a:rPr>
              <a:t>、</a:t>
            </a:r>
            <a:r>
              <a:rPr lang="en-US" altLang="zh-CN" dirty="0">
                <a:sym typeface="+mn-ea"/>
              </a:rPr>
              <a:t>TCP</a:t>
            </a:r>
            <a:r>
              <a:rPr lang="zh-CN" altLang="en-US" dirty="0">
                <a:sym typeface="+mn-ea"/>
              </a:rPr>
              <a:t>，实现端对端的数据传输；网络层的主要协议有</a:t>
            </a:r>
            <a:r>
              <a:rPr lang="en-US" altLang="zh-CN" dirty="0">
                <a:sym typeface="+mn-ea"/>
              </a:rPr>
              <a:t>ICMP</a:t>
            </a:r>
            <a:r>
              <a:rPr lang="zh-CN" altLang="en-US" dirty="0">
                <a:sym typeface="+mn-ea"/>
              </a:rPr>
              <a:t>、</a:t>
            </a:r>
            <a:r>
              <a:rPr lang="en-US" altLang="zh-CN" dirty="0">
                <a:sym typeface="+mn-ea"/>
              </a:rPr>
              <a:t>IP</a:t>
            </a:r>
            <a:r>
              <a:rPr lang="zh-CN" altLang="en-US" dirty="0">
                <a:sym typeface="+mn-ea"/>
              </a:rPr>
              <a:t>、</a:t>
            </a:r>
            <a:r>
              <a:rPr lang="en-US" altLang="zh-CN" dirty="0">
                <a:sym typeface="+mn-ea"/>
              </a:rPr>
              <a:t>IGMP</a:t>
            </a:r>
            <a:r>
              <a:rPr lang="zh-CN" altLang="en-US" dirty="0">
                <a:sym typeface="+mn-ea"/>
              </a:rPr>
              <a:t>，主要负责网络中数据包的传送等；链路层有时也称作数据链路层或网络接口层，主要协议有</a:t>
            </a:r>
            <a:r>
              <a:rPr lang="en-US" altLang="zh-CN" dirty="0">
                <a:sym typeface="+mn-ea"/>
              </a:rPr>
              <a:t>ARP</a:t>
            </a:r>
            <a:r>
              <a:rPr lang="zh-CN" altLang="en-US" dirty="0">
                <a:sym typeface="+mn-ea"/>
              </a:rPr>
              <a:t>、</a:t>
            </a:r>
            <a:r>
              <a:rPr lang="en-US" altLang="zh-CN" dirty="0">
                <a:sym typeface="+mn-ea"/>
              </a:rPr>
              <a:t>RARP</a:t>
            </a:r>
            <a:r>
              <a:rPr lang="zh-CN" altLang="en-US" dirty="0">
                <a:sym typeface="+mn-ea"/>
              </a:rPr>
              <a:t>，通常包括操作系统中的设备驱动程序和计算机中对应的网络接口卡，它们一起处理与传输媒介（如电缆或其他物理设备）的物理接口细节。</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以上就是协议栈实现的完整内容</a:t>
            </a:r>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应用层包括所有和应用程序协同工作，并利用基础网络交换应用程序的业务数据的协议。一些特定的程序被认为运行在这个层上，该层协议所提供的服务能直接支持用户应用。应用层协议包括</a:t>
            </a:r>
            <a:r>
              <a:rPr lang="en-US" altLang="zh-CN" dirty="0">
                <a:sym typeface="+mn-ea"/>
              </a:rPr>
              <a:t>HTTP</a:t>
            </a:r>
            <a:r>
              <a:rPr lang="zh-CN" altLang="en-US" dirty="0">
                <a:sym typeface="+mn-ea"/>
              </a:rPr>
              <a:t>（万维网服务）、</a:t>
            </a:r>
            <a:r>
              <a:rPr lang="en-US" altLang="zh-CN" dirty="0">
                <a:sym typeface="+mn-ea"/>
              </a:rPr>
              <a:t>FTP</a:t>
            </a:r>
            <a:r>
              <a:rPr lang="zh-CN" altLang="en-US" dirty="0">
                <a:sym typeface="+mn-ea"/>
              </a:rPr>
              <a:t>（文件传输）、</a:t>
            </a:r>
            <a:r>
              <a:rPr lang="en-US" altLang="zh-CN" dirty="0">
                <a:sym typeface="+mn-ea"/>
              </a:rPr>
              <a:t>SMTP</a:t>
            </a:r>
            <a:r>
              <a:rPr lang="zh-CN" altLang="en-US" dirty="0">
                <a:sym typeface="+mn-ea"/>
              </a:rPr>
              <a:t>（电子邮件）、</a:t>
            </a:r>
            <a:r>
              <a:rPr lang="en-US" altLang="zh-CN" dirty="0">
                <a:sym typeface="+mn-ea"/>
              </a:rPr>
              <a:t>SSH</a:t>
            </a:r>
            <a:r>
              <a:rPr lang="zh-CN" altLang="en-US" dirty="0">
                <a:sym typeface="+mn-ea"/>
              </a:rPr>
              <a:t>（安全远程登陆）、</a:t>
            </a:r>
            <a:r>
              <a:rPr lang="en-US" altLang="zh-CN" dirty="0">
                <a:sym typeface="+mn-ea"/>
              </a:rPr>
              <a:t>DNS</a:t>
            </a:r>
            <a:r>
              <a:rPr lang="zh-CN" altLang="en-US" dirty="0">
                <a:sym typeface="+mn-ea"/>
              </a:rPr>
              <a:t>（域名解析）以及许多其他协议。</a:t>
            </a:r>
            <a:endParaRPr lang="en-US" altLang="zh-CN" dirty="0"/>
          </a:p>
          <a:p>
            <a:pPr algn="l">
              <a:lnSpc>
                <a:spcPts val="1800"/>
              </a:lnSpc>
              <a:spcAft>
                <a:spcPts val="1200"/>
              </a:spcAft>
            </a:pPr>
            <a:r>
              <a:rPr lang="zh-CN" altLang="en-US" dirty="0">
                <a:solidFill>
                  <a:srgbClr val="4D4D4D"/>
                </a:solidFill>
                <a:effectLst/>
                <a:latin typeface="-apple-system"/>
                <a:sym typeface="+mn-ea"/>
              </a:rPr>
              <a:t>传输层的协议，解决了诸如端到端可靠性问题，能确保数据可靠的到达目的地，甚至能保证数据按照正确的顺序到达目的地。传输层的主要功能大致如下：</a:t>
            </a:r>
            <a:endParaRPr lang="en-US" altLang="zh-CN" b="0" i="0" dirty="0">
              <a:solidFill>
                <a:srgbClr val="4D4D4D"/>
              </a:solidFill>
              <a:effectLst/>
              <a:latin typeface="-apple-system"/>
            </a:endParaRPr>
          </a:p>
          <a:p>
            <a:pPr algn="l">
              <a:lnSpc>
                <a:spcPts val="1800"/>
              </a:lnSpc>
              <a:spcAft>
                <a:spcPts val="1200"/>
              </a:spcAft>
            </a:pPr>
            <a:r>
              <a:rPr lang="zh-CN" altLang="en-US" dirty="0">
                <a:solidFill>
                  <a:srgbClr val="4D4D4D"/>
                </a:solidFill>
                <a:effectLst/>
                <a:latin typeface="-apple-system"/>
                <a:sym typeface="+mn-ea"/>
              </a:rPr>
              <a:t>（</a:t>
            </a:r>
            <a:r>
              <a:rPr lang="en-US" altLang="zh-CN" dirty="0">
                <a:solidFill>
                  <a:srgbClr val="4D4D4D"/>
                </a:solidFill>
                <a:effectLst/>
                <a:latin typeface="-apple-system"/>
                <a:sym typeface="+mn-ea"/>
              </a:rPr>
              <a:t>1</a:t>
            </a:r>
            <a:r>
              <a:rPr lang="zh-CN" altLang="en-US" dirty="0">
                <a:solidFill>
                  <a:srgbClr val="4D4D4D"/>
                </a:solidFill>
                <a:effectLst/>
                <a:latin typeface="-apple-system"/>
                <a:sym typeface="+mn-ea"/>
              </a:rPr>
              <a:t>）为端到端连接提供传输服务；</a:t>
            </a:r>
            <a:endParaRPr lang="zh-CN" altLang="en-US" b="0" i="0" dirty="0">
              <a:solidFill>
                <a:srgbClr val="4D4D4D"/>
              </a:solidFill>
              <a:effectLst/>
              <a:latin typeface="-apple-system"/>
            </a:endParaRPr>
          </a:p>
          <a:p>
            <a:pPr algn="l">
              <a:lnSpc>
                <a:spcPts val="1800"/>
              </a:lnSpc>
              <a:spcAft>
                <a:spcPts val="1200"/>
              </a:spcAft>
            </a:pPr>
            <a:r>
              <a:rPr lang="zh-CN" altLang="en-US" dirty="0">
                <a:solidFill>
                  <a:srgbClr val="4D4D4D"/>
                </a:solidFill>
                <a:effectLst/>
                <a:latin typeface="-apple-system"/>
                <a:sym typeface="+mn-ea"/>
              </a:rPr>
              <a:t>（</a:t>
            </a:r>
            <a:r>
              <a:rPr lang="en-US" altLang="zh-CN" dirty="0">
                <a:solidFill>
                  <a:srgbClr val="4D4D4D"/>
                </a:solidFill>
                <a:effectLst/>
                <a:latin typeface="-apple-system"/>
                <a:sym typeface="+mn-ea"/>
              </a:rPr>
              <a:t>2</a:t>
            </a:r>
            <a:r>
              <a:rPr lang="zh-CN" altLang="en-US" dirty="0">
                <a:solidFill>
                  <a:srgbClr val="4D4D4D"/>
                </a:solidFill>
                <a:effectLst/>
                <a:latin typeface="-apple-system"/>
                <a:sym typeface="+mn-ea"/>
              </a:rPr>
              <a:t>）这种传输服务分为可靠和不可靠的，其中</a:t>
            </a:r>
            <a:r>
              <a:rPr lang="en-US" altLang="zh-CN" dirty="0">
                <a:solidFill>
                  <a:srgbClr val="4D4D4D"/>
                </a:solidFill>
                <a:effectLst/>
                <a:latin typeface="-apple-system"/>
                <a:sym typeface="+mn-ea"/>
              </a:rPr>
              <a:t>TCP</a:t>
            </a:r>
            <a:r>
              <a:rPr lang="zh-CN" altLang="en-US" dirty="0">
                <a:solidFill>
                  <a:srgbClr val="4D4D4D"/>
                </a:solidFill>
                <a:effectLst/>
                <a:latin typeface="-apple-system"/>
                <a:sym typeface="+mn-ea"/>
              </a:rPr>
              <a:t>是典型的可靠传输，而</a:t>
            </a:r>
            <a:r>
              <a:rPr lang="en-US" altLang="zh-CN" dirty="0">
                <a:solidFill>
                  <a:srgbClr val="4D4D4D"/>
                </a:solidFill>
                <a:effectLst/>
                <a:latin typeface="-apple-system"/>
                <a:sym typeface="+mn-ea"/>
              </a:rPr>
              <a:t>UDP</a:t>
            </a:r>
            <a:r>
              <a:rPr lang="zh-CN" altLang="en-US" dirty="0">
                <a:solidFill>
                  <a:srgbClr val="4D4D4D"/>
                </a:solidFill>
                <a:effectLst/>
                <a:latin typeface="-apple-system"/>
                <a:sym typeface="+mn-ea"/>
              </a:rPr>
              <a:t>则是不可靠传输；</a:t>
            </a:r>
            <a:endParaRPr lang="zh-CN" altLang="en-US" b="0" i="0" dirty="0">
              <a:solidFill>
                <a:srgbClr val="4D4D4D"/>
              </a:solidFill>
              <a:effectLst/>
              <a:latin typeface="-apple-system"/>
            </a:endParaRPr>
          </a:p>
          <a:p>
            <a:pPr algn="l">
              <a:lnSpc>
                <a:spcPts val="1800"/>
              </a:lnSpc>
              <a:spcAft>
                <a:spcPts val="1200"/>
              </a:spcAft>
            </a:pPr>
            <a:r>
              <a:rPr lang="zh-CN" altLang="en-US" dirty="0">
                <a:solidFill>
                  <a:srgbClr val="4D4D4D"/>
                </a:solidFill>
                <a:effectLst/>
                <a:latin typeface="-apple-system"/>
                <a:sym typeface="+mn-ea"/>
              </a:rPr>
              <a:t>（</a:t>
            </a:r>
            <a:r>
              <a:rPr lang="en-US" altLang="zh-CN" dirty="0">
                <a:solidFill>
                  <a:srgbClr val="4D4D4D"/>
                </a:solidFill>
                <a:effectLst/>
                <a:latin typeface="-apple-system"/>
                <a:sym typeface="+mn-ea"/>
              </a:rPr>
              <a:t>3</a:t>
            </a:r>
            <a:r>
              <a:rPr lang="zh-CN" altLang="en-US" dirty="0">
                <a:solidFill>
                  <a:srgbClr val="4D4D4D"/>
                </a:solidFill>
                <a:effectLst/>
                <a:latin typeface="-apple-system"/>
                <a:sym typeface="+mn-ea"/>
              </a:rPr>
              <a:t>）为端到端连接提供流量控制、差错控制、</a:t>
            </a:r>
            <a:r>
              <a:rPr lang="en-US" altLang="zh-CN" dirty="0">
                <a:solidFill>
                  <a:srgbClr val="4D4D4D"/>
                </a:solidFill>
                <a:effectLst/>
                <a:latin typeface="-apple-system"/>
                <a:sym typeface="+mn-ea"/>
              </a:rPr>
              <a:t>QoS(Quality of Service)</a:t>
            </a:r>
            <a:r>
              <a:rPr lang="zh-CN" altLang="en-US" dirty="0">
                <a:solidFill>
                  <a:srgbClr val="4D4D4D"/>
                </a:solidFill>
                <a:effectLst/>
                <a:latin typeface="-apple-system"/>
                <a:sym typeface="+mn-ea"/>
              </a:rPr>
              <a:t>服务质量等管理服务。</a:t>
            </a:r>
            <a:endParaRPr lang="zh-CN" altLang="en-US" b="0" i="0" dirty="0">
              <a:solidFill>
                <a:srgbClr val="4D4D4D"/>
              </a:solidFill>
              <a:effectLst/>
              <a:latin typeface="-apple-system"/>
            </a:endParaRPr>
          </a:p>
          <a:p>
            <a:r>
              <a:rPr lang="zh-CN" altLang="en-US" dirty="0">
                <a:sym typeface="+mn-ea"/>
              </a:rPr>
              <a:t>传输层主要有两个性质不同的协议：</a:t>
            </a:r>
            <a:r>
              <a:rPr lang="en-US" altLang="zh-CN" dirty="0">
                <a:sym typeface="+mn-ea"/>
              </a:rPr>
              <a:t>TCP</a:t>
            </a:r>
            <a:r>
              <a:rPr lang="zh-CN" altLang="en-US" dirty="0">
                <a:sym typeface="+mn-ea"/>
              </a:rPr>
              <a:t>传输控制协议和</a:t>
            </a:r>
            <a:r>
              <a:rPr lang="en-US" altLang="zh-CN" dirty="0">
                <a:sym typeface="+mn-ea"/>
              </a:rPr>
              <a:t>UDP</a:t>
            </a:r>
            <a:r>
              <a:rPr lang="zh-CN" altLang="en-US" dirty="0">
                <a:sym typeface="+mn-ea"/>
              </a:rPr>
              <a:t>用户数据报协议。</a:t>
            </a:r>
            <a:r>
              <a:rPr lang="en-US" altLang="zh-CN" dirty="0">
                <a:sym typeface="+mn-ea"/>
              </a:rPr>
              <a:t>TCP</a:t>
            </a:r>
            <a:r>
              <a:rPr lang="zh-CN" altLang="en-US" dirty="0">
                <a:sym typeface="+mn-ea"/>
              </a:rPr>
              <a:t>协议是一个面向连接的、可靠的传输协议，它提供一种可靠的字节流，能保证数据完整、无损并且按顺序到达。</a:t>
            </a:r>
            <a:r>
              <a:rPr lang="en-US" altLang="zh-CN" dirty="0">
                <a:sym typeface="+mn-ea"/>
              </a:rPr>
              <a:t>TCP</a:t>
            </a:r>
            <a:r>
              <a:rPr lang="zh-CN" altLang="en-US" dirty="0">
                <a:sym typeface="+mn-ea"/>
              </a:rPr>
              <a:t>尽量连续不断地测试网络的负载并且控制发送数据的速度以避免网络过载。另外，</a:t>
            </a:r>
            <a:r>
              <a:rPr lang="en-US" altLang="zh-CN" dirty="0">
                <a:sym typeface="+mn-ea"/>
              </a:rPr>
              <a:t>TCP</a:t>
            </a:r>
            <a:r>
              <a:rPr lang="zh-CN" altLang="en-US" dirty="0">
                <a:sym typeface="+mn-ea"/>
              </a:rPr>
              <a:t>试图将数据按照规定的顺序发送。</a:t>
            </a:r>
            <a:r>
              <a:rPr lang="en-US" altLang="zh-CN" dirty="0">
                <a:sym typeface="+mn-ea"/>
              </a:rPr>
              <a:t>UDP</a:t>
            </a:r>
            <a:r>
              <a:rPr lang="zh-CN" altLang="en-US" dirty="0">
                <a:sym typeface="+mn-ea"/>
              </a:rPr>
              <a:t>协议是一个无连接的数据报协议，是一个“尽力传递”和“不可靠”协议，不会对数据包是否已经到达目的地进行检查，并且不保证数据包按顺序到达。总体来说，</a:t>
            </a:r>
            <a:r>
              <a:rPr lang="en-US" altLang="zh-CN" dirty="0">
                <a:sym typeface="+mn-ea"/>
              </a:rPr>
              <a:t>TCP</a:t>
            </a:r>
            <a:r>
              <a:rPr lang="zh-CN" altLang="en-US" dirty="0">
                <a:sym typeface="+mn-ea"/>
              </a:rPr>
              <a:t>协议传输效率低，但可靠性强；</a:t>
            </a:r>
            <a:r>
              <a:rPr lang="en-US" altLang="zh-CN" dirty="0">
                <a:sym typeface="+mn-ea"/>
              </a:rPr>
              <a:t>UDP</a:t>
            </a:r>
            <a:r>
              <a:rPr lang="zh-CN" altLang="en-US" dirty="0">
                <a:sym typeface="+mn-ea"/>
              </a:rPr>
              <a:t>协议传输效率高，但可靠性略低，适用于传输可靠性要求不高、体量小的数据（比如</a:t>
            </a:r>
            <a:r>
              <a:rPr lang="en-US" altLang="zh-CN" dirty="0">
                <a:sym typeface="+mn-ea"/>
              </a:rPr>
              <a:t>QQ</a:t>
            </a:r>
            <a:r>
              <a:rPr lang="zh-CN" altLang="en-US" dirty="0">
                <a:sym typeface="+mn-ea"/>
              </a:rPr>
              <a:t>聊天数据）。</a:t>
            </a:r>
            <a:endParaRPr lang="en-US" altLang="zh-CN" dirty="0"/>
          </a:p>
          <a:p>
            <a:r>
              <a:rPr lang="en-US" altLang="zh-CN" dirty="0">
                <a:sym typeface="+mn-ea"/>
              </a:rPr>
              <a:t>TCP/IP</a:t>
            </a:r>
            <a:r>
              <a:rPr lang="zh-CN" altLang="en-US" dirty="0">
                <a:sym typeface="+mn-ea"/>
              </a:rPr>
              <a:t>协议网络层的作用是在复杂的网络环境中为要发送的数据报找到一个合适的路径进行传输。简单来说，网络层负责将数据传输到目标地址，目标地址可以是多个网络通过路由器连接而成的某一个地址。另外，网络层负责寻找合适的路径到达对方计算机，并把数据帧传送给对方，网络层还可以实现拥塞控制、网际互连等功能。网络层协议的代表包括：</a:t>
            </a:r>
            <a:r>
              <a:rPr lang="en-US" altLang="zh-CN" dirty="0">
                <a:sym typeface="+mn-ea"/>
              </a:rPr>
              <a:t>ICMP</a:t>
            </a:r>
            <a:r>
              <a:rPr lang="zh-CN" altLang="en-US" dirty="0">
                <a:sym typeface="+mn-ea"/>
              </a:rPr>
              <a:t>、</a:t>
            </a:r>
            <a:r>
              <a:rPr lang="en-US" altLang="zh-CN" dirty="0">
                <a:sym typeface="+mn-ea"/>
              </a:rPr>
              <a:t>IP</a:t>
            </a:r>
            <a:r>
              <a:rPr lang="zh-CN" altLang="en-US" dirty="0">
                <a:sym typeface="+mn-ea"/>
              </a:rPr>
              <a:t>、</a:t>
            </a:r>
            <a:r>
              <a:rPr lang="en-US" altLang="zh-CN" dirty="0">
                <a:sym typeface="+mn-ea"/>
              </a:rPr>
              <a:t>IGMP</a:t>
            </a:r>
            <a:r>
              <a:rPr lang="zh-CN" altLang="en-US" dirty="0">
                <a:sym typeface="+mn-ea"/>
              </a:rPr>
              <a:t>等。</a:t>
            </a:r>
            <a:endParaRPr lang="en-US" altLang="zh-CN" dirty="0"/>
          </a:p>
          <a:p>
            <a:r>
              <a:rPr lang="zh-CN" altLang="en-US" dirty="0">
                <a:solidFill>
                  <a:srgbClr val="4D4D4D"/>
                </a:solidFill>
                <a:effectLst/>
                <a:latin typeface="-apple-system"/>
                <a:sym typeface="+mn-ea"/>
              </a:rPr>
              <a:t>链路层有时也称作数据链路层或网络接口层，用来处理连接网络的硬件部分。该层既包括操作系统硬件的设备驱动、</a:t>
            </a:r>
            <a:r>
              <a:rPr lang="en-US" altLang="zh-CN" dirty="0">
                <a:solidFill>
                  <a:srgbClr val="4D4D4D"/>
                </a:solidFill>
                <a:effectLst/>
                <a:latin typeface="-apple-system"/>
                <a:sym typeface="+mn-ea"/>
              </a:rPr>
              <a:t>NIC</a:t>
            </a:r>
            <a:r>
              <a:rPr lang="zh-CN" altLang="en-US" dirty="0">
                <a:solidFill>
                  <a:srgbClr val="4D4D4D"/>
                </a:solidFill>
                <a:effectLst/>
                <a:latin typeface="-apple-system"/>
                <a:sym typeface="+mn-ea"/>
              </a:rPr>
              <a:t>（网卡）、光纤等物理可见部分，还包括连接器等一切传输媒介。在这一层，数据的传输单位为比特。其主要协议有</a:t>
            </a:r>
            <a:r>
              <a:rPr lang="en-US" altLang="zh-CN" dirty="0">
                <a:solidFill>
                  <a:srgbClr val="4D4D4D"/>
                </a:solidFill>
                <a:effectLst/>
                <a:latin typeface="-apple-system"/>
                <a:sym typeface="+mn-ea"/>
              </a:rPr>
              <a:t>ARP</a:t>
            </a:r>
            <a:r>
              <a:rPr lang="zh-CN" altLang="en-US" dirty="0">
                <a:solidFill>
                  <a:srgbClr val="4D4D4D"/>
                </a:solidFill>
                <a:effectLst/>
                <a:latin typeface="-apple-system"/>
                <a:sym typeface="+mn-ea"/>
              </a:rPr>
              <a:t>、</a:t>
            </a:r>
            <a:r>
              <a:rPr lang="en-US" altLang="zh-CN" dirty="0">
                <a:solidFill>
                  <a:srgbClr val="4D4D4D"/>
                </a:solidFill>
                <a:effectLst/>
                <a:latin typeface="-apple-system"/>
                <a:sym typeface="+mn-ea"/>
              </a:rPr>
              <a:t>RARP</a:t>
            </a:r>
            <a:r>
              <a:rPr lang="zh-CN" altLang="en-US" dirty="0">
                <a:solidFill>
                  <a:srgbClr val="4D4D4D"/>
                </a:solidFill>
                <a:effectLst/>
                <a:latin typeface="-apple-system"/>
                <a:sym typeface="+mn-ea"/>
              </a:rPr>
              <a:t>等。</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两个前提</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73ABA49-EF90-452F-9FDC-BB73E07BD94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无图使用）">
    <p:spTree>
      <p:nvGrpSpPr>
        <p:cNvPr id="1" name=""/>
        <p:cNvGrpSpPr/>
        <p:nvPr/>
      </p:nvGrpSpPr>
      <p:grpSpPr>
        <a:xfrm>
          <a:off x="0" y="0"/>
          <a:ext cx="0" cy="0"/>
          <a:chOff x="0" y="0"/>
          <a:chExt cx="0" cy="0"/>
        </a:xfrm>
      </p:grpSpPr>
      <p:pic>
        <p:nvPicPr>
          <p:cNvPr id="3" name="图片 2" descr="未标题-4-12"/>
          <p:cNvPicPr>
            <a:picLocks noChangeAspect="1"/>
          </p:cNvPicPr>
          <p:nvPr userDrawn="1"/>
        </p:nvPicPr>
        <p:blipFill>
          <a:blip r:embed="rId2"/>
          <a:stretch>
            <a:fillRect/>
          </a:stretch>
        </p:blipFill>
        <p:spPr>
          <a:xfrm>
            <a:off x="290830" y="4502150"/>
            <a:ext cx="11521440" cy="2355850"/>
          </a:xfrm>
          <a:prstGeom prst="rect">
            <a:avLst/>
          </a:prstGeom>
        </p:spPr>
      </p:pic>
      <p:sp>
        <p:nvSpPr>
          <p:cNvPr id="10" name="标题 1"/>
          <p:cNvSpPr>
            <a:spLocks noGrp="1"/>
          </p:cNvSpPr>
          <p:nvPr>
            <p:ph type="ctrTitle" hasCustomPrompt="1"/>
          </p:nvPr>
        </p:nvSpPr>
        <p:spPr>
          <a:xfrm>
            <a:off x="531273" y="1514898"/>
            <a:ext cx="7224995" cy="712054"/>
          </a:xfrm>
        </p:spPr>
        <p:txBody>
          <a:bodyPr anchor="b">
            <a:noAutofit/>
          </a:bodyPr>
          <a:lstStyle>
            <a:lvl1pPr algn="l">
              <a:defRPr sz="4600" b="1">
                <a:solidFill>
                  <a:srgbClr val="005744"/>
                </a:solidFill>
                <a:latin typeface="微软雅黑" panose="020B0503020204020204" pitchFamily="34" charset="-122"/>
                <a:ea typeface="微软雅黑" panose="020B0503020204020204" pitchFamily="34" charset="-122"/>
              </a:defRPr>
            </a:lvl1pPr>
          </a:lstStyle>
          <a:p>
            <a:r>
              <a:rPr lang="zh-CN" altLang="en-US" dirty="0"/>
              <a:t>国防科技大学幻灯片标题</a:t>
            </a:r>
            <a:endParaRPr lang="zh-CN" altLang="en-US" dirty="0"/>
          </a:p>
        </p:txBody>
      </p:sp>
      <p:sp>
        <p:nvSpPr>
          <p:cNvPr id="11" name="副标题 2"/>
          <p:cNvSpPr>
            <a:spLocks noGrp="1"/>
          </p:cNvSpPr>
          <p:nvPr>
            <p:ph type="subTitle" idx="1" hasCustomPrompt="1"/>
          </p:nvPr>
        </p:nvSpPr>
        <p:spPr>
          <a:xfrm>
            <a:off x="531273" y="2437016"/>
            <a:ext cx="4049089" cy="577458"/>
          </a:xfrm>
        </p:spPr>
        <p:txBody>
          <a:bodyPr>
            <a:normAutofit/>
          </a:bodyPr>
          <a:lstStyle>
            <a:lvl1pPr marL="0" indent="0" algn="l">
              <a:buNone/>
              <a:defRPr sz="3300">
                <a:solidFill>
                  <a:srgbClr val="00574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endParaRPr lang="zh-CN" altLang="en-US" dirty="0"/>
          </a:p>
        </p:txBody>
      </p:sp>
      <p:sp>
        <p:nvSpPr>
          <p:cNvPr id="12" name="文本占位符 10"/>
          <p:cNvSpPr>
            <a:spLocks noGrp="1"/>
          </p:cNvSpPr>
          <p:nvPr>
            <p:ph type="body" sz="quarter" idx="10" hasCustomPrompt="1"/>
          </p:nvPr>
        </p:nvSpPr>
        <p:spPr>
          <a:xfrm>
            <a:off x="531273" y="570584"/>
            <a:ext cx="2187632" cy="308529"/>
          </a:xfrm>
        </p:spPr>
        <p:txBody>
          <a:bodyPr>
            <a:normAutofit/>
          </a:bodyPr>
          <a:lstStyle>
            <a:lvl1pPr marL="0" indent="0">
              <a:buNone/>
              <a:defRPr sz="1500">
                <a:solidFill>
                  <a:srgbClr val="878787"/>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pic>
        <p:nvPicPr>
          <p:cNvPr id="4" name="图片 3" descr="未标题-4-13"/>
          <p:cNvPicPr>
            <a:picLocks noChangeAspect="1"/>
          </p:cNvPicPr>
          <p:nvPr userDrawn="1"/>
        </p:nvPicPr>
        <p:blipFill>
          <a:blip r:embed="rId3"/>
          <a:stretch>
            <a:fillRect/>
          </a:stretch>
        </p:blipFill>
        <p:spPr>
          <a:xfrm>
            <a:off x="656590" y="2212340"/>
            <a:ext cx="6365240" cy="88265"/>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图片 3" descr="未标题-4-12"/>
          <p:cNvPicPr>
            <a:picLocks noChangeAspect="1"/>
          </p:cNvPicPr>
          <p:nvPr userDrawn="1"/>
        </p:nvPicPr>
        <p:blipFill>
          <a:blip r:embed="rId2"/>
          <a:stretch>
            <a:fillRect/>
          </a:stretch>
        </p:blipFill>
        <p:spPr>
          <a:xfrm>
            <a:off x="290830" y="4502150"/>
            <a:ext cx="11521440" cy="2355850"/>
          </a:xfrm>
          <a:prstGeom prst="rect">
            <a:avLst/>
          </a:prstGeom>
        </p:spPr>
      </p:pic>
      <p:sp>
        <p:nvSpPr>
          <p:cNvPr id="7" name="文本占位符 9"/>
          <p:cNvSpPr>
            <a:spLocks noGrp="1"/>
          </p:cNvSpPr>
          <p:nvPr>
            <p:ph type="body" sz="quarter" idx="10" hasCustomPrompt="1"/>
          </p:nvPr>
        </p:nvSpPr>
        <p:spPr>
          <a:xfrm>
            <a:off x="557715" y="2117992"/>
            <a:ext cx="4953007" cy="878595"/>
          </a:xfrm>
        </p:spPr>
        <p:txBody>
          <a:bodyPr>
            <a:noAutofit/>
          </a:bodyPr>
          <a:lstStyle>
            <a:lvl1pPr marL="0" indent="0">
              <a:buNone/>
              <a:defRPr sz="7000" b="1">
                <a:solidFill>
                  <a:srgbClr val="005744"/>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
        <p:nvSpPr>
          <p:cNvPr id="12" name="文本占位符 10"/>
          <p:cNvSpPr>
            <a:spLocks noGrp="1"/>
          </p:cNvSpPr>
          <p:nvPr>
            <p:ph type="body" sz="quarter" idx="13" hasCustomPrompt="1"/>
          </p:nvPr>
        </p:nvSpPr>
        <p:spPr>
          <a:xfrm>
            <a:off x="531273" y="570584"/>
            <a:ext cx="2187632" cy="308529"/>
          </a:xfrm>
        </p:spPr>
        <p:txBody>
          <a:bodyPr>
            <a:normAutofit/>
          </a:bodyPr>
          <a:lstStyle>
            <a:lvl1pPr marL="0" indent="0">
              <a:buNone/>
              <a:defRPr sz="1500">
                <a:solidFill>
                  <a:srgbClr val="878787"/>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pic>
        <p:nvPicPr>
          <p:cNvPr id="5" name="图片 4" descr="未标题-4-13"/>
          <p:cNvPicPr>
            <a:picLocks noChangeAspect="1"/>
          </p:cNvPicPr>
          <p:nvPr userDrawn="1"/>
        </p:nvPicPr>
        <p:blipFill>
          <a:blip r:embed="rId3"/>
          <a:stretch>
            <a:fillRect/>
          </a:stretch>
        </p:blipFill>
        <p:spPr>
          <a:xfrm>
            <a:off x="656590" y="3160395"/>
            <a:ext cx="4088130" cy="88265"/>
          </a:xfrm>
          <a:prstGeom prst="rect">
            <a:avLst/>
          </a:prstGeom>
        </p:spPr>
      </p:pic>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结束页">
    <p:spTree>
      <p:nvGrpSpPr>
        <p:cNvPr id="1" name=""/>
        <p:cNvGrpSpPr/>
        <p:nvPr/>
      </p:nvGrpSpPr>
      <p:grpSpPr>
        <a:xfrm>
          <a:off x="0" y="0"/>
          <a:ext cx="0" cy="0"/>
          <a:chOff x="0" y="0"/>
          <a:chExt cx="0" cy="0"/>
        </a:xfrm>
      </p:grpSpPr>
      <p:pic>
        <p:nvPicPr>
          <p:cNvPr id="8" name="图片 7" descr="未标题-4-14"/>
          <p:cNvPicPr>
            <a:picLocks noChangeAspect="1"/>
          </p:cNvPicPr>
          <p:nvPr userDrawn="1"/>
        </p:nvPicPr>
        <p:blipFill>
          <a:blip r:embed="rId2"/>
          <a:stretch>
            <a:fillRect/>
          </a:stretch>
        </p:blipFill>
        <p:spPr>
          <a:xfrm>
            <a:off x="-99060" y="-52070"/>
            <a:ext cx="12389485" cy="6962140"/>
          </a:xfrm>
          <a:prstGeom prst="rect">
            <a:avLst/>
          </a:prstGeom>
        </p:spPr>
      </p:pic>
      <p:sp>
        <p:nvSpPr>
          <p:cNvPr id="7" name="文本占位符 9"/>
          <p:cNvSpPr>
            <a:spLocks noGrp="1"/>
          </p:cNvSpPr>
          <p:nvPr>
            <p:ph type="body" sz="quarter" idx="10" hasCustomPrompt="1"/>
          </p:nvPr>
        </p:nvSpPr>
        <p:spPr>
          <a:xfrm>
            <a:off x="557715" y="2117992"/>
            <a:ext cx="4953007" cy="878595"/>
          </a:xfrm>
        </p:spPr>
        <p:txBody>
          <a:bodyPr>
            <a:noAutofit/>
          </a:bodyPr>
          <a:lstStyle>
            <a:lvl1pPr marL="0" indent="0">
              <a:buNone/>
              <a:defRPr sz="70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THANKS!</a:t>
            </a:r>
            <a:endParaRPr lang="zh-CN" altLang="en-US" dirty="0"/>
          </a:p>
        </p:txBody>
      </p:sp>
      <p:sp>
        <p:nvSpPr>
          <p:cNvPr id="6" name="文本占位符 10"/>
          <p:cNvSpPr>
            <a:spLocks noGrp="1"/>
          </p:cNvSpPr>
          <p:nvPr>
            <p:ph type="body" sz="quarter" idx="13" hasCustomPrompt="1"/>
          </p:nvPr>
        </p:nvSpPr>
        <p:spPr>
          <a:xfrm>
            <a:off x="531273" y="570584"/>
            <a:ext cx="2187632" cy="308529"/>
          </a:xfrm>
        </p:spPr>
        <p:txBody>
          <a:bodyPr>
            <a:normAutofit/>
          </a:bodyPr>
          <a:lstStyle>
            <a:lvl1pPr marL="0" indent="0">
              <a:buNone/>
              <a:defRPr sz="1500">
                <a:solidFill>
                  <a:srgbClr val="FFFFFF"/>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BCC935-6F5E-4028-9633-399AFADFAE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19E26F-9C0F-4D6E-84B1-C9DCC899A0B8}" type="slidenum">
              <a:rPr lang="zh-CN" altLang="en-US" smtClean="0"/>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aseline="0">
                <a:solidFill>
                  <a:schemeClr val="bg2"/>
                </a:solidFill>
                <a:ea typeface="楷体_GB2312" panose="02010609030101010101" pitchFamily="49" charset="-122"/>
              </a:defRPr>
            </a:lvl1pPr>
            <a:lvl2pPr>
              <a:defRPr baseline="0">
                <a:solidFill>
                  <a:schemeClr val="bg2"/>
                </a:solidFill>
                <a:ea typeface="楷体_GB2312" panose="02010609030101010101" pitchFamily="49" charset="-122"/>
              </a:defRPr>
            </a:lvl2pPr>
            <a:lvl3pPr>
              <a:defRPr baseline="0">
                <a:solidFill>
                  <a:schemeClr val="bg2"/>
                </a:solidFill>
                <a:ea typeface="楷体_GB2312" panose="02010609030101010101" pitchFamily="49" charset="-122"/>
              </a:defRPr>
            </a:lvl3pPr>
            <a:lvl4pPr>
              <a:defRPr baseline="0">
                <a:solidFill>
                  <a:schemeClr val="bg2"/>
                </a:solidFill>
                <a:ea typeface="楷体_GB2312" panose="02010609030101010101" pitchFamily="49" charset="-122"/>
              </a:defRPr>
            </a:lvl4pPr>
            <a:lvl5pPr>
              <a:defRPr baseline="0">
                <a:solidFill>
                  <a:schemeClr val="bg2"/>
                </a:solidFill>
                <a:ea typeface="楷体_GB2312" panose="02010609030101010101" pitchFamily="49"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Rectangle 4"/>
          <p:cNvSpPr>
            <a:spLocks noGrp="1" noChangeArrowheads="1"/>
          </p:cNvSpPr>
          <p:nvPr>
            <p:ph type="dt" sz="half" idx="10"/>
          </p:nvPr>
        </p:nvSpPr>
        <p:spPr bwMode="auto">
          <a:xfrm>
            <a:off x="914400" y="6248400"/>
            <a:ext cx="2540000" cy="457200"/>
          </a:xfrm>
          <a:prstGeom prst="rect">
            <a:avLst/>
          </a:prstGeom>
          <a:noFill/>
          <a:ln w="9525">
            <a:noFill/>
            <a:miter lim="800000"/>
          </a:ln>
          <a:effectLst/>
        </p:spPr>
        <p:txBody>
          <a:bodyPr vert="horz" wrap="square" lIns="91440" tIns="45720" rIns="91440" bIns="45720" numCol="1" anchor="t" anchorCtr="0" compatLnSpc="1"/>
          <a:lstStyle>
            <a:defPPr>
              <a:defRPr lang="en-US"/>
            </a:defPPr>
            <a:lvl1pPr algn="l" rtl="0" eaLnBrk="0" fontAlgn="base" hangingPunct="0">
              <a:spcBef>
                <a:spcPct val="0"/>
              </a:spcBef>
              <a:spcAft>
                <a:spcPct val="0"/>
              </a:spcAft>
              <a:defRPr kumimoji="1"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9pPr>
          </a:lstStyle>
          <a:p>
            <a:fld id="{5F0EF247-D7FB-4105-98CB-280D9B08FE25}" type="datetime1">
              <a:rPr lang="en-US" altLang="zh-CN" smtClean="0"/>
            </a:fld>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r>
              <a:rPr lang="en-US"/>
              <a:t>Introduction</a:t>
            </a:r>
            <a:endParaRPr lang="en-US"/>
          </a:p>
        </p:txBody>
      </p:sp>
      <p:sp>
        <p:nvSpPr>
          <p:cNvPr id="6" name="Rectangle 6"/>
          <p:cNvSpPr>
            <a:spLocks noGrp="1" noChangeArrowheads="1"/>
          </p:cNvSpPr>
          <p:nvPr>
            <p:ph type="sldNum" sz="quarter" idx="12"/>
          </p:nvPr>
        </p:nvSpPr>
        <p:spPr bwMode="auto">
          <a:xfrm>
            <a:off x="11099802" y="6462716"/>
            <a:ext cx="901700" cy="276225"/>
          </a:xfrm>
          <a:prstGeom prst="rect">
            <a:avLst/>
          </a:prstGeom>
          <a:noFill/>
          <a:ln w="9525">
            <a:noFill/>
            <a:miter lim="800000"/>
          </a:ln>
          <a:effectLst/>
        </p:spPr>
        <p:txBody>
          <a:bodyPr vert="horz" wrap="square" lIns="91440" tIns="45720" rIns="91440" bIns="45720" numCol="1" anchor="t" anchorCtr="0" compatLnSpc="1"/>
          <a:lstStyle>
            <a:defPPr>
              <a:defRPr lang="en-US"/>
            </a:defPPr>
            <a:lvl1pPr algn="l" rtl="0" eaLnBrk="0" fontAlgn="base" hangingPunct="0">
              <a:spcBef>
                <a:spcPct val="0"/>
              </a:spcBef>
              <a:spcAft>
                <a:spcPct val="0"/>
              </a:spcAft>
              <a:defRPr kumimoji="1" sz="12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3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3200" kern="1200">
                <a:solidFill>
                  <a:schemeClr val="tx1"/>
                </a:solidFill>
                <a:latin typeface="Arial" panose="020B0604020202020204" pitchFamily="34" charset="0"/>
                <a:ea typeface="宋体" panose="02010600030101010101" pitchFamily="2" charset="-122"/>
                <a:cs typeface="+mn-cs"/>
              </a:defRPr>
            </a:lvl9pPr>
          </a:lstStyle>
          <a:p>
            <a:r>
              <a:rPr lang="en-US" altLang="zh-CN"/>
              <a:t>2-</a:t>
            </a:r>
            <a:fld id="{F72D3111-39E7-4416-BA90-6D87DD33953F}" type="slidenum">
              <a:rPr lang="en-US" altLang="zh-CN" smtClean="0"/>
            </a:fld>
            <a:endParaRPr lang="en-US" altLang="zh-CN"/>
          </a:p>
        </p:txBody>
      </p:sp>
      <p:sp>
        <p:nvSpPr>
          <p:cNvPr id="8" name="Title 1"/>
          <p:cNvSpPr>
            <a:spLocks noGrp="1"/>
          </p:cNvSpPr>
          <p:nvPr>
            <p:ph type="title"/>
          </p:nvPr>
        </p:nvSpPr>
        <p:spPr>
          <a:xfrm>
            <a:off x="527381" y="304800"/>
            <a:ext cx="10363200" cy="606896"/>
          </a:xfrm>
        </p:spPr>
        <p:txBody>
          <a:bodyPr/>
          <a:lstStyle>
            <a:lvl1pPr algn="l">
              <a:defRPr b="0" baseline="0">
                <a:solidFill>
                  <a:schemeClr val="tx1">
                    <a:lumMod val="75000"/>
                  </a:schemeClr>
                </a:solidFill>
                <a:ea typeface="华文新魏" panose="02010800040101010101" pitchFamily="2" charset="-122"/>
              </a:defRPr>
            </a:lvl1pPr>
          </a:lstStyle>
          <a:p>
            <a:r>
              <a:rPr lang="en-US" dirty="0"/>
              <a:t>Click to edit Master title style</a:t>
            </a:r>
            <a:endParaRPr lang="en-US" dirty="0"/>
          </a:p>
        </p:txBody>
      </p:sp>
      <p:pic>
        <p:nvPicPr>
          <p:cNvPr id="9" name="Picture 1142" descr="underline_base"/>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1587" y="975178"/>
            <a:ext cx="6604000" cy="8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页（有图使用）">
    <p:spTree>
      <p:nvGrpSpPr>
        <p:cNvPr id="1" name=""/>
        <p:cNvGrpSpPr/>
        <p:nvPr/>
      </p:nvGrpSpPr>
      <p:grpSpPr>
        <a:xfrm>
          <a:off x="0" y="0"/>
          <a:ext cx="0" cy="0"/>
          <a:chOff x="0" y="0"/>
          <a:chExt cx="0" cy="0"/>
        </a:xfrm>
      </p:grpSpPr>
      <p:pic>
        <p:nvPicPr>
          <p:cNvPr id="2" name="图片 1" descr="未标题-4-14"/>
          <p:cNvPicPr>
            <a:picLocks noChangeAspect="1"/>
          </p:cNvPicPr>
          <p:nvPr userDrawn="1"/>
        </p:nvPicPr>
        <p:blipFill>
          <a:blip r:embed="rId2"/>
          <a:stretch>
            <a:fillRect/>
          </a:stretch>
        </p:blipFill>
        <p:spPr>
          <a:xfrm>
            <a:off x="-98425" y="-52070"/>
            <a:ext cx="12389485" cy="6962140"/>
          </a:xfrm>
          <a:prstGeom prst="rect">
            <a:avLst/>
          </a:prstGeom>
        </p:spPr>
      </p:pic>
      <p:sp>
        <p:nvSpPr>
          <p:cNvPr id="6" name="文本占位符 10"/>
          <p:cNvSpPr>
            <a:spLocks noGrp="1"/>
          </p:cNvSpPr>
          <p:nvPr>
            <p:ph type="body" sz="quarter" idx="10" hasCustomPrompt="1"/>
          </p:nvPr>
        </p:nvSpPr>
        <p:spPr>
          <a:xfrm>
            <a:off x="531273" y="570584"/>
            <a:ext cx="2187632" cy="308529"/>
          </a:xfrm>
        </p:spPr>
        <p:txBody>
          <a:bodyPr>
            <a:normAutofit/>
          </a:bodyPr>
          <a:lstStyle>
            <a:lvl1pPr marL="0" indent="0">
              <a:buNone/>
              <a:defRPr sz="1500">
                <a:solidFill>
                  <a:srgbClr val="FFFFFF"/>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sp>
        <p:nvSpPr>
          <p:cNvPr id="7" name="标题 1"/>
          <p:cNvSpPr>
            <a:spLocks noGrp="1"/>
          </p:cNvSpPr>
          <p:nvPr>
            <p:ph type="ctrTitle" hasCustomPrompt="1"/>
          </p:nvPr>
        </p:nvSpPr>
        <p:spPr>
          <a:xfrm>
            <a:off x="531273" y="1514898"/>
            <a:ext cx="7224995" cy="712054"/>
          </a:xfrm>
        </p:spPr>
        <p:txBody>
          <a:bodyPr anchor="b">
            <a:noAutofit/>
          </a:bodyPr>
          <a:lstStyle>
            <a:lvl1pPr algn="l">
              <a:defRPr sz="4600" b="1">
                <a:solidFill>
                  <a:schemeClr val="bg1"/>
                </a:solidFill>
                <a:latin typeface="微软雅黑" panose="020B0503020204020204" pitchFamily="34" charset="-122"/>
                <a:ea typeface="微软雅黑" panose="020B0503020204020204" pitchFamily="34" charset="-122"/>
              </a:defRPr>
            </a:lvl1pPr>
          </a:lstStyle>
          <a:p>
            <a:r>
              <a:rPr lang="zh-CN" altLang="en-US" dirty="0"/>
              <a:t>国防科技大学幻灯片标题</a:t>
            </a:r>
            <a:endParaRPr lang="zh-CN" altLang="en-US" dirty="0"/>
          </a:p>
        </p:txBody>
      </p:sp>
      <p:sp>
        <p:nvSpPr>
          <p:cNvPr id="8" name="副标题 2"/>
          <p:cNvSpPr>
            <a:spLocks noGrp="1"/>
          </p:cNvSpPr>
          <p:nvPr>
            <p:ph type="subTitle" idx="1" hasCustomPrompt="1"/>
          </p:nvPr>
        </p:nvSpPr>
        <p:spPr>
          <a:xfrm>
            <a:off x="531273" y="2437016"/>
            <a:ext cx="4049089" cy="577458"/>
          </a:xfrm>
        </p:spPr>
        <p:txBody>
          <a:bodyPr>
            <a:normAutofit/>
          </a:bodyPr>
          <a:lstStyle>
            <a:lvl1pPr marL="0" indent="0" algn="l">
              <a:buNone/>
              <a:defRPr sz="33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endParaRPr lang="zh-CN" alt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1" name="图片 20" descr="未标题-4-15"/>
          <p:cNvPicPr>
            <a:picLocks noChangeAspect="1"/>
          </p:cNvPicPr>
          <p:nvPr userDrawn="1"/>
        </p:nvPicPr>
        <p:blipFill>
          <a:blip r:embed="rId2"/>
          <a:stretch>
            <a:fillRect/>
          </a:stretch>
        </p:blipFill>
        <p:spPr>
          <a:xfrm>
            <a:off x="0" y="7620"/>
            <a:ext cx="12192000" cy="6850380"/>
          </a:xfrm>
          <a:prstGeom prst="rect">
            <a:avLst/>
          </a:prstGeom>
        </p:spPr>
      </p:pic>
      <p:sp>
        <p:nvSpPr>
          <p:cNvPr id="4" name="文本占位符 14"/>
          <p:cNvSpPr>
            <a:spLocks noGrp="1"/>
          </p:cNvSpPr>
          <p:nvPr>
            <p:ph type="body" sz="quarter" idx="11" hasCustomPrompt="1"/>
          </p:nvPr>
        </p:nvSpPr>
        <p:spPr>
          <a:xfrm>
            <a:off x="53929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5" name="文本占位符 16"/>
          <p:cNvSpPr>
            <a:spLocks noGrp="1"/>
          </p:cNvSpPr>
          <p:nvPr>
            <p:ph type="body" sz="quarter" idx="12" hasCustomPrompt="1"/>
          </p:nvPr>
        </p:nvSpPr>
        <p:spPr>
          <a:xfrm>
            <a:off x="539296" y="365489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endParaRPr lang="zh-CN" altLang="en-US" dirty="0"/>
          </a:p>
        </p:txBody>
      </p:sp>
      <p:sp>
        <p:nvSpPr>
          <p:cNvPr id="6" name="文本占位符 18"/>
          <p:cNvSpPr>
            <a:spLocks noGrp="1"/>
          </p:cNvSpPr>
          <p:nvPr>
            <p:ph type="body" sz="quarter" idx="13" hasCustomPrompt="1"/>
          </p:nvPr>
        </p:nvSpPr>
        <p:spPr>
          <a:xfrm>
            <a:off x="539296" y="401972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1-01</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1-02</a:t>
            </a:r>
            <a:endParaRPr lang="zh-CN" altLang="en-US" dirty="0"/>
          </a:p>
          <a:p>
            <a:pPr lvl="0"/>
            <a:endParaRPr lang="zh-CN" altLang="en-US" dirty="0"/>
          </a:p>
        </p:txBody>
      </p:sp>
      <p:sp>
        <p:nvSpPr>
          <p:cNvPr id="12" name="文本占位符 14"/>
          <p:cNvSpPr>
            <a:spLocks noGrp="1"/>
          </p:cNvSpPr>
          <p:nvPr>
            <p:ph type="body" sz="quarter" idx="14" hasCustomPrompt="1"/>
          </p:nvPr>
        </p:nvSpPr>
        <p:spPr>
          <a:xfrm>
            <a:off x="34920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sp>
        <p:nvSpPr>
          <p:cNvPr id="13" name="文本占位符 16"/>
          <p:cNvSpPr>
            <a:spLocks noGrp="1"/>
          </p:cNvSpPr>
          <p:nvPr>
            <p:ph type="body" sz="quarter" idx="15" hasCustomPrompt="1"/>
          </p:nvPr>
        </p:nvSpPr>
        <p:spPr>
          <a:xfrm>
            <a:off x="3492046" y="365489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endParaRPr lang="zh-CN" altLang="en-US" dirty="0"/>
          </a:p>
        </p:txBody>
      </p:sp>
      <p:sp>
        <p:nvSpPr>
          <p:cNvPr id="14" name="文本占位符 18"/>
          <p:cNvSpPr>
            <a:spLocks noGrp="1"/>
          </p:cNvSpPr>
          <p:nvPr>
            <p:ph type="body" sz="quarter" idx="16" hasCustomPrompt="1"/>
          </p:nvPr>
        </p:nvSpPr>
        <p:spPr>
          <a:xfrm>
            <a:off x="3492046" y="401972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2-01</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2-02</a:t>
            </a:r>
            <a:endParaRPr lang="zh-CN" altLang="en-US" dirty="0"/>
          </a:p>
          <a:p>
            <a:pPr lvl="0"/>
            <a:endParaRPr lang="zh-CN" altLang="en-US" dirty="0"/>
          </a:p>
        </p:txBody>
      </p:sp>
      <p:sp>
        <p:nvSpPr>
          <p:cNvPr id="15" name="文本占位符 14"/>
          <p:cNvSpPr>
            <a:spLocks noGrp="1"/>
          </p:cNvSpPr>
          <p:nvPr>
            <p:ph type="body" sz="quarter" idx="17" hasCustomPrompt="1"/>
          </p:nvPr>
        </p:nvSpPr>
        <p:spPr>
          <a:xfrm>
            <a:off x="644479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sp>
        <p:nvSpPr>
          <p:cNvPr id="16" name="文本占位符 16"/>
          <p:cNvSpPr>
            <a:spLocks noGrp="1"/>
          </p:cNvSpPr>
          <p:nvPr>
            <p:ph type="body" sz="quarter" idx="18" hasCustomPrompt="1"/>
          </p:nvPr>
        </p:nvSpPr>
        <p:spPr>
          <a:xfrm>
            <a:off x="6444796" y="365489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endParaRPr lang="zh-CN" altLang="en-US" dirty="0"/>
          </a:p>
        </p:txBody>
      </p:sp>
      <p:sp>
        <p:nvSpPr>
          <p:cNvPr id="17" name="文本占位符 18"/>
          <p:cNvSpPr>
            <a:spLocks noGrp="1"/>
          </p:cNvSpPr>
          <p:nvPr>
            <p:ph type="body" sz="quarter" idx="19" hasCustomPrompt="1"/>
          </p:nvPr>
        </p:nvSpPr>
        <p:spPr>
          <a:xfrm>
            <a:off x="6444796" y="401972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3-01</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3-02</a:t>
            </a:r>
            <a:endParaRPr lang="zh-CN" altLang="en-US" dirty="0"/>
          </a:p>
          <a:p>
            <a:pPr lvl="0"/>
            <a:endParaRPr lang="zh-CN" altLang="en-US" dirty="0"/>
          </a:p>
        </p:txBody>
      </p:sp>
      <p:sp>
        <p:nvSpPr>
          <p:cNvPr id="18" name="文本占位符 14"/>
          <p:cNvSpPr>
            <a:spLocks noGrp="1"/>
          </p:cNvSpPr>
          <p:nvPr>
            <p:ph type="body" sz="quarter" idx="20" hasCustomPrompt="1"/>
          </p:nvPr>
        </p:nvSpPr>
        <p:spPr>
          <a:xfrm>
            <a:off x="9397546" y="2845253"/>
            <a:ext cx="962932" cy="583747"/>
          </a:xfrm>
        </p:spPr>
        <p:txBody>
          <a:bodyPr>
            <a:noAutofit/>
          </a:bodyPr>
          <a:lstStyle>
            <a:lvl1pPr marL="0" indent="0">
              <a:buNone/>
              <a:defRPr sz="4000" b="1">
                <a:solidFill>
                  <a:srgbClr val="015845"/>
                </a:solidFill>
                <a:latin typeface="微软雅黑" panose="020B0503020204020204" pitchFamily="34" charset="-122"/>
                <a:ea typeface="微软雅黑" panose="020B0503020204020204" pitchFamily="34" charset="-122"/>
              </a:defRPr>
            </a:lvl1pPr>
          </a:lstStyle>
          <a:p>
            <a:pPr lvl="0"/>
            <a:r>
              <a:rPr lang="en-US" altLang="zh-CN" dirty="0"/>
              <a:t>04</a:t>
            </a:r>
            <a:endParaRPr lang="zh-CN" altLang="en-US" dirty="0"/>
          </a:p>
        </p:txBody>
      </p:sp>
      <p:sp>
        <p:nvSpPr>
          <p:cNvPr id="19" name="文本占位符 16"/>
          <p:cNvSpPr>
            <a:spLocks noGrp="1"/>
          </p:cNvSpPr>
          <p:nvPr>
            <p:ph type="body" sz="quarter" idx="21" hasCustomPrompt="1"/>
          </p:nvPr>
        </p:nvSpPr>
        <p:spPr>
          <a:xfrm>
            <a:off x="9397546" y="3654895"/>
            <a:ext cx="2529454" cy="287911"/>
          </a:xfrm>
        </p:spPr>
        <p:txBody>
          <a:bodyPr>
            <a:noAutofit/>
          </a:bodyPr>
          <a:lstStyle>
            <a:lvl1pPr marL="0" indent="0">
              <a:buNone/>
              <a:defRPr sz="2000"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标题编辑区域位置</a:t>
            </a:r>
            <a:endParaRPr lang="zh-CN" altLang="en-US" dirty="0"/>
          </a:p>
        </p:txBody>
      </p:sp>
      <p:sp>
        <p:nvSpPr>
          <p:cNvPr id="20" name="文本占位符 18"/>
          <p:cNvSpPr>
            <a:spLocks noGrp="1"/>
          </p:cNvSpPr>
          <p:nvPr>
            <p:ph type="body" sz="quarter" idx="22" hasCustomPrompt="1"/>
          </p:nvPr>
        </p:nvSpPr>
        <p:spPr>
          <a:xfrm>
            <a:off x="9397546" y="4019729"/>
            <a:ext cx="2252889" cy="55172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300">
                <a:solidFill>
                  <a:srgbClr val="015845"/>
                </a:solidFill>
                <a:latin typeface="微软雅黑" panose="020B0503020204020204" pitchFamily="34" charset="-122"/>
                <a:ea typeface="微软雅黑" panose="020B0503020204020204" pitchFamily="34" charset="-122"/>
              </a:defRPr>
            </a:lvl1pPr>
          </a:lstStyle>
          <a:p>
            <a:pPr lvl="0"/>
            <a:r>
              <a:rPr lang="zh-CN" altLang="en-US" dirty="0"/>
              <a:t>目录文本 </a:t>
            </a:r>
            <a:r>
              <a:rPr lang="en-US" altLang="zh-CN" dirty="0"/>
              <a:t>4-01</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目录文本 </a:t>
            </a:r>
            <a:r>
              <a:rPr lang="en-US" altLang="zh-CN" dirty="0"/>
              <a:t>4-02</a:t>
            </a:r>
            <a:endParaRPr lang="zh-CN" altLang="en-US" dirty="0"/>
          </a:p>
          <a:p>
            <a:pPr lvl="0"/>
            <a:endParaRPr lang="zh-CN" altLang="en-US" dirty="0"/>
          </a:p>
        </p:txBody>
      </p:sp>
      <p:pic>
        <p:nvPicPr>
          <p:cNvPr id="24" name="图片 23" descr="未标题-4-13"/>
          <p:cNvPicPr>
            <a:picLocks noChangeAspect="1"/>
          </p:cNvPicPr>
          <p:nvPr userDrawn="1"/>
        </p:nvPicPr>
        <p:blipFill>
          <a:blip r:embed="rId3"/>
          <a:stretch>
            <a:fillRect/>
          </a:stretch>
        </p:blipFill>
        <p:spPr>
          <a:xfrm flipV="1">
            <a:off x="636270" y="3477895"/>
            <a:ext cx="2253615" cy="76200"/>
          </a:xfrm>
          <a:prstGeom prst="rect">
            <a:avLst/>
          </a:prstGeom>
        </p:spPr>
      </p:pic>
      <p:pic>
        <p:nvPicPr>
          <p:cNvPr id="25" name="图片 24" descr="未标题-4-13"/>
          <p:cNvPicPr>
            <a:picLocks noChangeAspect="1"/>
          </p:cNvPicPr>
          <p:nvPr userDrawn="1"/>
        </p:nvPicPr>
        <p:blipFill>
          <a:blip r:embed="rId3"/>
          <a:stretch>
            <a:fillRect/>
          </a:stretch>
        </p:blipFill>
        <p:spPr>
          <a:xfrm flipV="1">
            <a:off x="3575685" y="3449320"/>
            <a:ext cx="2253615" cy="76200"/>
          </a:xfrm>
          <a:prstGeom prst="rect">
            <a:avLst/>
          </a:prstGeom>
        </p:spPr>
      </p:pic>
      <p:pic>
        <p:nvPicPr>
          <p:cNvPr id="26" name="图片 25" descr="未标题-4-13"/>
          <p:cNvPicPr>
            <a:picLocks noChangeAspect="1"/>
          </p:cNvPicPr>
          <p:nvPr userDrawn="1"/>
        </p:nvPicPr>
        <p:blipFill>
          <a:blip r:embed="rId3"/>
          <a:stretch>
            <a:fillRect/>
          </a:stretch>
        </p:blipFill>
        <p:spPr>
          <a:xfrm flipV="1">
            <a:off x="6527800" y="3429000"/>
            <a:ext cx="2253615" cy="76200"/>
          </a:xfrm>
          <a:prstGeom prst="rect">
            <a:avLst/>
          </a:prstGeom>
        </p:spPr>
      </p:pic>
      <p:pic>
        <p:nvPicPr>
          <p:cNvPr id="27" name="图片 26" descr="未标题-4-13"/>
          <p:cNvPicPr>
            <a:picLocks noChangeAspect="1"/>
          </p:cNvPicPr>
          <p:nvPr userDrawn="1"/>
        </p:nvPicPr>
        <p:blipFill>
          <a:blip r:embed="rId3"/>
          <a:stretch>
            <a:fillRect/>
          </a:stretch>
        </p:blipFill>
        <p:spPr>
          <a:xfrm flipV="1">
            <a:off x="9479915" y="3429000"/>
            <a:ext cx="2253615" cy="76200"/>
          </a:xfrm>
          <a:prstGeom prst="rect">
            <a:avLst/>
          </a:prstGeom>
        </p:spPr>
      </p:pic>
      <p:sp>
        <p:nvSpPr>
          <p:cNvPr id="28" name="文本占位符 10"/>
          <p:cNvSpPr>
            <a:spLocks noGrp="1"/>
          </p:cNvSpPr>
          <p:nvPr>
            <p:ph type="body" sz="quarter" idx="10" hasCustomPrompt="1"/>
          </p:nvPr>
        </p:nvSpPr>
        <p:spPr>
          <a:xfrm>
            <a:off x="539115" y="360680"/>
            <a:ext cx="4130675" cy="1268095"/>
          </a:xfrm>
        </p:spPr>
        <p:txBody>
          <a:bodyPr>
            <a:normAutofit/>
          </a:bodyPr>
          <a:lstStyle>
            <a:lvl1pPr marL="0" indent="0">
              <a:buNone/>
              <a:defRPr sz="3800" b="1">
                <a:solidFill>
                  <a:srgbClr val="005744"/>
                </a:solidFill>
                <a:latin typeface="微软雅黑" panose="020B0503020204020204" pitchFamily="34" charset="-122"/>
                <a:ea typeface="微软雅黑" panose="020B0503020204020204" pitchFamily="34" charset="-122"/>
              </a:defRPr>
            </a:lvl1pPr>
          </a:lstStyle>
          <a:p>
            <a:pPr lvl="0"/>
            <a:r>
              <a:rPr lang="zh-CN" altLang="en-US" dirty="0"/>
              <a:t>目录</a:t>
            </a:r>
            <a:endParaRPr lang="zh-CN" altLang="en-US" dirty="0"/>
          </a:p>
          <a:p>
            <a:pPr lvl="0"/>
            <a:r>
              <a:rPr lang="en-US" altLang="zh-CN" dirty="0"/>
              <a:t>CONTENTS</a:t>
            </a:r>
            <a:endParaRPr lang="zh-CN" alt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 name="标题 1"/>
          <p:cNvSpPr>
            <a:spLocks noGrp="1"/>
          </p:cNvSpPr>
          <p:nvPr>
            <p:ph type="ctrTitle" hasCustomPrompt="1"/>
          </p:nvPr>
        </p:nvSpPr>
        <p:spPr>
          <a:xfrm>
            <a:off x="522911" y="3148369"/>
            <a:ext cx="4555274" cy="712054"/>
          </a:xfrm>
        </p:spPr>
        <p:txBody>
          <a:bodyPr anchor="b">
            <a:noAutofit/>
          </a:bodyPr>
          <a:lstStyle>
            <a:lvl1pPr algn="l">
              <a:defRPr sz="3800" b="1">
                <a:solidFill>
                  <a:srgbClr val="005744"/>
                </a:solidFill>
                <a:latin typeface="微软雅黑" panose="020B0503020204020204" pitchFamily="34" charset="-122"/>
                <a:ea typeface="微软雅黑" panose="020B0503020204020204" pitchFamily="34" charset="-122"/>
              </a:defRPr>
            </a:lvl1pPr>
          </a:lstStyle>
          <a:p>
            <a:r>
              <a:rPr lang="zh-CN" altLang="en-US" dirty="0"/>
              <a:t>大标题编辑区域位置</a:t>
            </a:r>
            <a:endParaRPr lang="zh-CN" altLang="en-US" dirty="0"/>
          </a:p>
        </p:txBody>
      </p:sp>
      <p:sp>
        <p:nvSpPr>
          <p:cNvPr id="7" name="副标题 2"/>
          <p:cNvSpPr>
            <a:spLocks noGrp="1"/>
          </p:cNvSpPr>
          <p:nvPr>
            <p:ph type="subTitle" idx="1" hasCustomPrompt="1"/>
          </p:nvPr>
        </p:nvSpPr>
        <p:spPr>
          <a:xfrm>
            <a:off x="522911" y="3877375"/>
            <a:ext cx="4049089" cy="664469"/>
          </a:xfrm>
        </p:spPr>
        <p:txBody>
          <a:bodyPr>
            <a:normAutofit/>
          </a:bodyPr>
          <a:lstStyle>
            <a:lvl1pPr marL="0" indent="0" algn="l">
              <a:buNone/>
              <a:defRPr sz="2700">
                <a:solidFill>
                  <a:srgbClr val="00574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副标题编辑区域位置</a:t>
            </a:r>
            <a:endParaRPr lang="zh-CN" altLang="en-US" dirty="0"/>
          </a:p>
        </p:txBody>
      </p:sp>
      <p:sp>
        <p:nvSpPr>
          <p:cNvPr id="9" name="文本占位符 10"/>
          <p:cNvSpPr>
            <a:spLocks noGrp="1"/>
          </p:cNvSpPr>
          <p:nvPr>
            <p:ph type="body" sz="quarter" idx="10" hasCustomPrompt="1"/>
          </p:nvPr>
        </p:nvSpPr>
        <p:spPr>
          <a:xfrm>
            <a:off x="522911" y="2190683"/>
            <a:ext cx="3314247" cy="699474"/>
          </a:xfrm>
        </p:spPr>
        <p:txBody>
          <a:bodyPr>
            <a:noAutofit/>
          </a:bodyPr>
          <a:lstStyle>
            <a:lvl1pPr marL="0" indent="0">
              <a:buNone/>
              <a:defRPr sz="4800" b="1">
                <a:solidFill>
                  <a:srgbClr val="005744"/>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pic>
        <p:nvPicPr>
          <p:cNvPr id="4" name="图片 3" descr="未标题-4-13"/>
          <p:cNvPicPr>
            <a:picLocks noChangeAspect="1"/>
          </p:cNvPicPr>
          <p:nvPr userDrawn="1"/>
        </p:nvPicPr>
        <p:blipFill>
          <a:blip r:embed="rId2"/>
          <a:stretch>
            <a:fillRect/>
          </a:stretch>
        </p:blipFill>
        <p:spPr>
          <a:xfrm>
            <a:off x="656590" y="2964180"/>
            <a:ext cx="4262120" cy="88265"/>
          </a:xfrm>
          <a:prstGeom prst="rect">
            <a:avLst/>
          </a:prstGeom>
        </p:spPr>
      </p:pic>
      <p:pic>
        <p:nvPicPr>
          <p:cNvPr id="3" name="图片 2" descr="插画_画板 1"/>
          <p:cNvPicPr>
            <a:picLocks noChangeAspect="1"/>
          </p:cNvPicPr>
          <p:nvPr userDrawn="1"/>
        </p:nvPicPr>
        <p:blipFill>
          <a:blip r:embed="rId3">
            <a:alphaModFix amt="50000"/>
          </a:blip>
          <a:stretch>
            <a:fillRect/>
          </a:stretch>
        </p:blipFill>
        <p:spPr>
          <a:xfrm>
            <a:off x="0" y="5725160"/>
            <a:ext cx="12192000" cy="1177290"/>
          </a:xfrm>
          <a:prstGeom prst="rect">
            <a:avLst/>
          </a:prstGeom>
        </p:spPr>
      </p:pic>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单图）">
    <p:spTree>
      <p:nvGrpSpPr>
        <p:cNvPr id="1" name=""/>
        <p:cNvGrpSpPr/>
        <p:nvPr/>
      </p:nvGrpSpPr>
      <p:grpSpPr>
        <a:xfrm>
          <a:off x="0" y="0"/>
          <a:ext cx="0" cy="0"/>
          <a:chOff x="0" y="0"/>
          <a:chExt cx="0" cy="0"/>
        </a:xfrm>
      </p:grpSpPr>
      <p:pic>
        <p:nvPicPr>
          <p:cNvPr id="16" name="图片 15" descr="/Users/chenyirui/Desktop/未标题-4-16.png未标题-4-16"/>
          <p:cNvPicPr>
            <a:picLocks noChangeAspect="1"/>
          </p:cNvPicPr>
          <p:nvPr userDrawn="1"/>
        </p:nvPicPr>
        <p:blipFill>
          <a:blip r:embed="rId2"/>
          <a:srcRect/>
          <a:stretch>
            <a:fillRect/>
          </a:stretch>
        </p:blipFill>
        <p:spPr>
          <a:xfrm>
            <a:off x="0" y="3810"/>
            <a:ext cx="12216130" cy="6850380"/>
          </a:xfrm>
          <a:prstGeom prst="rect">
            <a:avLst/>
          </a:prstGeom>
        </p:spPr>
      </p:pic>
      <p:sp>
        <p:nvSpPr>
          <p:cNvPr id="17" name="图片占位符 16"/>
          <p:cNvSpPr>
            <a:spLocks noGrp="1"/>
          </p:cNvSpPr>
          <p:nvPr>
            <p:ph type="pic" sz="quarter" idx="10"/>
          </p:nvPr>
        </p:nvSpPr>
        <p:spPr>
          <a:xfrm>
            <a:off x="0" y="0"/>
            <a:ext cx="12192000" cy="3976007"/>
          </a:xfrm>
        </p:spPr>
        <p:txBody>
          <a:bodyPr/>
          <a:lstStyle/>
          <a:p>
            <a:endParaRPr lang="zh-CN" altLang="en-US"/>
          </a:p>
        </p:txBody>
      </p:sp>
      <p:sp>
        <p:nvSpPr>
          <p:cNvPr id="18" name="文本占位符 13"/>
          <p:cNvSpPr>
            <a:spLocks noGrp="1"/>
          </p:cNvSpPr>
          <p:nvPr>
            <p:ph type="body" sz="quarter" idx="11" hasCustomPrompt="1"/>
          </p:nvPr>
        </p:nvSpPr>
        <p:spPr>
          <a:xfrm>
            <a:off x="278355" y="4401606"/>
            <a:ext cx="2632236" cy="835414"/>
          </a:xfrm>
        </p:spPr>
        <p:txBody>
          <a:bodyPr/>
          <a:lstStyle>
            <a:lvl1pPr marL="0" indent="0">
              <a:lnSpc>
                <a:spcPts val="2500"/>
              </a:lnSpc>
              <a:buNone/>
              <a:defRPr b="1">
                <a:solidFill>
                  <a:srgbClr val="015845"/>
                </a:solidFill>
                <a:latin typeface="微软雅黑" panose="020B0503020204020204" pitchFamily="34" charset="-122"/>
                <a:ea typeface="微软雅黑" panose="020B0503020204020204" pitchFamily="34" charset="-122"/>
              </a:defRPr>
            </a:lvl1pPr>
          </a:lstStyle>
          <a:p>
            <a:pPr lvl="0"/>
            <a:r>
              <a:rPr lang="zh-CN" altLang="en-US" dirty="0"/>
              <a:t>大标题编辑</a:t>
            </a:r>
            <a:endParaRPr lang="en-US" altLang="zh-CN" dirty="0"/>
          </a:p>
          <a:p>
            <a:pPr lvl="0"/>
            <a:r>
              <a:rPr lang="zh-CN" altLang="en-US" dirty="0"/>
              <a:t>区域位置</a:t>
            </a:r>
            <a:endParaRPr lang="zh-CN" altLang="en-US" dirty="0"/>
          </a:p>
        </p:txBody>
      </p:sp>
      <p:sp>
        <p:nvSpPr>
          <p:cNvPr id="19" name="文本占位符 15"/>
          <p:cNvSpPr>
            <a:spLocks noGrp="1"/>
          </p:cNvSpPr>
          <p:nvPr>
            <p:ph type="body" sz="quarter" idx="12" hasCustomPrompt="1"/>
          </p:nvPr>
        </p:nvSpPr>
        <p:spPr>
          <a:xfrm>
            <a:off x="278355" y="5277290"/>
            <a:ext cx="2881224" cy="361008"/>
          </a:xfrm>
        </p:spPr>
        <p:txBody>
          <a:bodyPr>
            <a:normAutofit/>
          </a:bodyPr>
          <a:lstStyle>
            <a:lvl1pPr marL="0" indent="0">
              <a:buNone/>
              <a:defRPr sz="1900">
                <a:solidFill>
                  <a:srgbClr val="3D3D3D"/>
                </a:solidFill>
                <a:latin typeface="微软雅黑" panose="020B0503020204020204" pitchFamily="34" charset="-122"/>
                <a:ea typeface="微软雅黑" panose="020B0503020204020204" pitchFamily="34" charset="-122"/>
              </a:defRPr>
            </a:lvl1pPr>
          </a:lstStyle>
          <a:p>
            <a:pPr lvl="0"/>
            <a:r>
              <a:rPr lang="zh-CN" altLang="en-US" dirty="0"/>
              <a:t>正文副标题标题文字区域</a:t>
            </a:r>
            <a:endParaRPr lang="zh-CN" altLang="en-US" dirty="0"/>
          </a:p>
        </p:txBody>
      </p:sp>
      <p:sp>
        <p:nvSpPr>
          <p:cNvPr id="20" name="文本占位符 17"/>
          <p:cNvSpPr>
            <a:spLocks noGrp="1"/>
          </p:cNvSpPr>
          <p:nvPr>
            <p:ph type="body" sz="quarter" idx="13" hasCustomPrompt="1"/>
          </p:nvPr>
        </p:nvSpPr>
        <p:spPr>
          <a:xfrm>
            <a:off x="3714155" y="4352287"/>
            <a:ext cx="3659233"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1" name="文本占位符 17"/>
          <p:cNvSpPr>
            <a:spLocks noGrp="1"/>
          </p:cNvSpPr>
          <p:nvPr>
            <p:ph type="body" sz="quarter" idx="14" hasCustomPrompt="1"/>
          </p:nvPr>
        </p:nvSpPr>
        <p:spPr>
          <a:xfrm>
            <a:off x="7770444" y="4352287"/>
            <a:ext cx="3617992" cy="1983014"/>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2" name="文本占位符 23"/>
          <p:cNvSpPr>
            <a:spLocks noGrp="1"/>
          </p:cNvSpPr>
          <p:nvPr>
            <p:ph type="body" sz="quarter" idx="15"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pic>
        <p:nvPicPr>
          <p:cNvPr id="3" name="图片 2" descr="插画_画板 1"/>
          <p:cNvPicPr>
            <a:picLocks noChangeAspect="1"/>
          </p:cNvPicPr>
          <p:nvPr userDrawn="1"/>
        </p:nvPicPr>
        <p:blipFill>
          <a:blip r:embed="rId3">
            <a:alphaModFix amt="50000"/>
          </a:blip>
          <a:stretch>
            <a:fillRect/>
          </a:stretch>
        </p:blipFill>
        <p:spPr>
          <a:xfrm>
            <a:off x="0" y="5498465"/>
            <a:ext cx="12192000" cy="1177290"/>
          </a:xfrm>
          <a:prstGeom prst="rect">
            <a:avLst/>
          </a:prstGeom>
        </p:spPr>
      </p:pic>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多图）">
    <p:spTree>
      <p:nvGrpSpPr>
        <p:cNvPr id="1" name=""/>
        <p:cNvGrpSpPr/>
        <p:nvPr/>
      </p:nvGrpSpPr>
      <p:grpSpPr>
        <a:xfrm>
          <a:off x="0" y="0"/>
          <a:ext cx="0" cy="0"/>
          <a:chOff x="0" y="0"/>
          <a:chExt cx="0" cy="0"/>
        </a:xfrm>
      </p:grpSpPr>
      <p:pic>
        <p:nvPicPr>
          <p:cNvPr id="16" name="图片 15" descr="/Users/chenyirui/Desktop/未标题-4-16.png未标题-4-16"/>
          <p:cNvPicPr>
            <a:picLocks noChangeAspect="1"/>
          </p:cNvPicPr>
          <p:nvPr userDrawn="1"/>
        </p:nvPicPr>
        <p:blipFill>
          <a:blip r:embed="rId2"/>
          <a:srcRect/>
          <a:stretch>
            <a:fillRect/>
          </a:stretch>
        </p:blipFill>
        <p:spPr>
          <a:xfrm>
            <a:off x="0" y="3810"/>
            <a:ext cx="12216130" cy="6850380"/>
          </a:xfrm>
          <a:prstGeom prst="rect">
            <a:avLst/>
          </a:prstGeom>
        </p:spPr>
      </p:pic>
      <p:sp>
        <p:nvSpPr>
          <p:cNvPr id="3"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sp>
        <p:nvSpPr>
          <p:cNvPr id="4" name="图片占位符 3"/>
          <p:cNvSpPr>
            <a:spLocks noGrp="1"/>
          </p:cNvSpPr>
          <p:nvPr>
            <p:ph type="pic" sz="quarter" idx="10"/>
          </p:nvPr>
        </p:nvSpPr>
        <p:spPr>
          <a:xfrm>
            <a:off x="359683" y="1828799"/>
            <a:ext cx="3600450" cy="2212975"/>
          </a:xfrm>
        </p:spPr>
        <p:txBody>
          <a:bodyPr/>
          <a:lstStyle/>
          <a:p>
            <a:endParaRPr lang="zh-CN" altLang="en-US" dirty="0"/>
          </a:p>
        </p:txBody>
      </p:sp>
      <p:sp>
        <p:nvSpPr>
          <p:cNvPr id="5" name="图片占位符 7"/>
          <p:cNvSpPr>
            <a:spLocks noGrp="1"/>
          </p:cNvSpPr>
          <p:nvPr>
            <p:ph type="pic" sz="quarter" idx="11"/>
          </p:nvPr>
        </p:nvSpPr>
        <p:spPr>
          <a:xfrm>
            <a:off x="4250985" y="1828798"/>
            <a:ext cx="3600450" cy="2212975"/>
          </a:xfrm>
        </p:spPr>
        <p:txBody>
          <a:bodyPr/>
          <a:lstStyle/>
          <a:p>
            <a:endParaRPr lang="zh-CN" altLang="en-US" dirty="0"/>
          </a:p>
        </p:txBody>
      </p:sp>
      <p:sp>
        <p:nvSpPr>
          <p:cNvPr id="6" name="图片占位符 7"/>
          <p:cNvSpPr>
            <a:spLocks noGrp="1"/>
          </p:cNvSpPr>
          <p:nvPr>
            <p:ph type="pic" sz="quarter" idx="12"/>
          </p:nvPr>
        </p:nvSpPr>
        <p:spPr>
          <a:xfrm>
            <a:off x="8142287" y="1828797"/>
            <a:ext cx="3600450" cy="2212975"/>
          </a:xfrm>
        </p:spPr>
        <p:txBody>
          <a:bodyPr/>
          <a:lstStyle/>
          <a:p>
            <a:endParaRPr lang="zh-CN" altLang="en-US" dirty="0"/>
          </a:p>
        </p:txBody>
      </p:sp>
      <p:sp>
        <p:nvSpPr>
          <p:cNvPr id="7"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endParaRPr lang="zh-CN" altLang="en-US" dirty="0"/>
          </a:p>
        </p:txBody>
      </p:sp>
      <p:sp>
        <p:nvSpPr>
          <p:cNvPr id="13"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endParaRPr lang="zh-CN" altLang="en-US" dirty="0"/>
          </a:p>
        </p:txBody>
      </p:sp>
      <p:sp>
        <p:nvSpPr>
          <p:cNvPr id="14" name="文本占位符 13"/>
          <p:cNvSpPr>
            <a:spLocks noGrp="1"/>
          </p:cNvSpPr>
          <p:nvPr>
            <p:ph type="body" sz="quarter" idx="13" hasCustomPrompt="1"/>
          </p:nvPr>
        </p:nvSpPr>
        <p:spPr>
          <a:xfrm>
            <a:off x="359683" y="434408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15" name="文本占位符 17"/>
          <p:cNvSpPr>
            <a:spLocks noGrp="1"/>
          </p:cNvSpPr>
          <p:nvPr>
            <p:ph type="body" sz="quarter" idx="14" hasCustomPrompt="1"/>
          </p:nvPr>
        </p:nvSpPr>
        <p:spPr>
          <a:xfrm>
            <a:off x="359683" y="4752296"/>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4" name="文本占位符 15"/>
          <p:cNvSpPr>
            <a:spLocks noGrp="1"/>
          </p:cNvSpPr>
          <p:nvPr>
            <p:ph type="body" sz="quarter" idx="15" hasCustomPrompt="1"/>
          </p:nvPr>
        </p:nvSpPr>
        <p:spPr>
          <a:xfrm>
            <a:off x="4250985"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25" name="文本占位符 17"/>
          <p:cNvSpPr>
            <a:spLocks noGrp="1"/>
          </p:cNvSpPr>
          <p:nvPr>
            <p:ph type="body" sz="quarter" idx="16" hasCustomPrompt="1"/>
          </p:nvPr>
        </p:nvSpPr>
        <p:spPr>
          <a:xfrm>
            <a:off x="4250985"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6" name="文本占位符 15"/>
          <p:cNvSpPr>
            <a:spLocks noGrp="1"/>
          </p:cNvSpPr>
          <p:nvPr>
            <p:ph type="body" sz="quarter" idx="17" hasCustomPrompt="1"/>
          </p:nvPr>
        </p:nvSpPr>
        <p:spPr>
          <a:xfrm>
            <a:off x="8142287" y="4360521"/>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27" name="文本占位符 17"/>
          <p:cNvSpPr>
            <a:spLocks noGrp="1"/>
          </p:cNvSpPr>
          <p:nvPr>
            <p:ph type="body" sz="quarter" idx="18" hasCustomPrompt="1"/>
          </p:nvPr>
        </p:nvSpPr>
        <p:spPr>
          <a:xfrm>
            <a:off x="8142287" y="4768735"/>
            <a:ext cx="3380490"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图表）">
    <p:spTree>
      <p:nvGrpSpPr>
        <p:cNvPr id="1" name=""/>
        <p:cNvGrpSpPr/>
        <p:nvPr/>
      </p:nvGrpSpPr>
      <p:grpSpPr>
        <a:xfrm>
          <a:off x="0" y="0"/>
          <a:ext cx="0" cy="0"/>
          <a:chOff x="0" y="0"/>
          <a:chExt cx="0" cy="0"/>
        </a:xfrm>
      </p:grpSpPr>
      <p:pic>
        <p:nvPicPr>
          <p:cNvPr id="16" name="图片 15" descr="/Users/chenyirui/Desktop/未标题-4-16.png未标题-4-16"/>
          <p:cNvPicPr>
            <a:picLocks noChangeAspect="1"/>
          </p:cNvPicPr>
          <p:nvPr userDrawn="1"/>
        </p:nvPicPr>
        <p:blipFill>
          <a:blip r:embed="rId2"/>
          <a:srcRect/>
          <a:stretch>
            <a:fillRect/>
          </a:stretch>
        </p:blipFill>
        <p:spPr>
          <a:xfrm>
            <a:off x="0" y="3810"/>
            <a:ext cx="12216130" cy="6850380"/>
          </a:xfrm>
          <a:prstGeom prst="rect">
            <a:avLst/>
          </a:prstGeom>
        </p:spPr>
      </p:pic>
      <p:sp>
        <p:nvSpPr>
          <p:cNvPr id="3"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endParaRPr lang="zh-CN" altLang="en-US" dirty="0"/>
          </a:p>
        </p:txBody>
      </p:sp>
      <p:sp>
        <p:nvSpPr>
          <p:cNvPr id="4"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endParaRPr lang="zh-CN" altLang="en-US" dirty="0"/>
          </a:p>
        </p:txBody>
      </p:sp>
      <p:sp>
        <p:nvSpPr>
          <p:cNvPr id="5" name="文本占位符 15"/>
          <p:cNvSpPr>
            <a:spLocks noGrp="1"/>
          </p:cNvSpPr>
          <p:nvPr>
            <p:ph type="body" sz="quarter" idx="13" hasCustomPrompt="1"/>
          </p:nvPr>
        </p:nvSpPr>
        <p:spPr>
          <a:xfrm>
            <a:off x="5837918" y="2402550"/>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6" name="文本占位符 17"/>
          <p:cNvSpPr>
            <a:spLocks noGrp="1"/>
          </p:cNvSpPr>
          <p:nvPr>
            <p:ph type="body" sz="quarter" idx="14" hasCustomPrompt="1"/>
          </p:nvPr>
        </p:nvSpPr>
        <p:spPr>
          <a:xfrm>
            <a:off x="5837918" y="2821102"/>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13" name="文本占位符 15"/>
          <p:cNvSpPr>
            <a:spLocks noGrp="1"/>
          </p:cNvSpPr>
          <p:nvPr>
            <p:ph type="body" sz="quarter" idx="15" hasCustomPrompt="1"/>
          </p:nvPr>
        </p:nvSpPr>
        <p:spPr>
          <a:xfrm>
            <a:off x="5837918" y="4214417"/>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17" name="文本占位符 17"/>
          <p:cNvSpPr>
            <a:spLocks noGrp="1"/>
          </p:cNvSpPr>
          <p:nvPr>
            <p:ph type="body" sz="quarter" idx="16" hasCustomPrompt="1"/>
          </p:nvPr>
        </p:nvSpPr>
        <p:spPr>
          <a:xfrm>
            <a:off x="5837918" y="4632969"/>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18" name="图表占位符 17"/>
          <p:cNvSpPr>
            <a:spLocks noGrp="1"/>
          </p:cNvSpPr>
          <p:nvPr>
            <p:ph type="chart" sz="quarter" idx="17"/>
          </p:nvPr>
        </p:nvSpPr>
        <p:spPr>
          <a:xfrm>
            <a:off x="359683" y="1938338"/>
            <a:ext cx="5033055" cy="3894099"/>
          </a:xfrm>
        </p:spPr>
        <p:txBody>
          <a:bodyPr/>
          <a:lstStyle/>
          <a:p>
            <a:endParaRPr lang="zh-CN" altLang="en-US"/>
          </a:p>
        </p:txBody>
      </p:sp>
      <p:sp>
        <p:nvSpPr>
          <p:cNvPr id="19"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pic>
        <p:nvPicPr>
          <p:cNvPr id="2" name="图片 1" descr="插画_画板 1"/>
          <p:cNvPicPr>
            <a:picLocks noChangeAspect="1"/>
          </p:cNvPicPr>
          <p:nvPr userDrawn="1"/>
        </p:nvPicPr>
        <p:blipFill>
          <a:blip r:embed="rId3">
            <a:alphaModFix amt="50000"/>
          </a:blip>
          <a:stretch>
            <a:fillRect/>
          </a:stretch>
        </p:blipFill>
        <p:spPr>
          <a:xfrm>
            <a:off x="0" y="5498465"/>
            <a:ext cx="12192000" cy="1177290"/>
          </a:xfrm>
          <a:prstGeom prst="rect">
            <a:avLst/>
          </a:prstGeom>
        </p:spPr>
      </p:pic>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内容页（图表）">
    <p:spTree>
      <p:nvGrpSpPr>
        <p:cNvPr id="1" name=""/>
        <p:cNvGrpSpPr/>
        <p:nvPr/>
      </p:nvGrpSpPr>
      <p:grpSpPr>
        <a:xfrm>
          <a:off x="0" y="0"/>
          <a:ext cx="0" cy="0"/>
          <a:chOff x="0" y="0"/>
          <a:chExt cx="0" cy="0"/>
        </a:xfrm>
      </p:grpSpPr>
      <p:pic>
        <p:nvPicPr>
          <p:cNvPr id="16" name="图片 15" descr="/Users/chenyirui/Desktop/未标题-4-16.png未标题-4-16"/>
          <p:cNvPicPr>
            <a:picLocks noChangeAspect="1"/>
          </p:cNvPicPr>
          <p:nvPr userDrawn="1"/>
        </p:nvPicPr>
        <p:blipFill>
          <a:blip r:embed="rId2"/>
          <a:srcRect/>
          <a:stretch>
            <a:fillRect/>
          </a:stretch>
        </p:blipFill>
        <p:spPr>
          <a:xfrm>
            <a:off x="0" y="3810"/>
            <a:ext cx="12216130" cy="6850380"/>
          </a:xfrm>
          <a:prstGeom prst="rect">
            <a:avLst/>
          </a:prstGeom>
        </p:spPr>
      </p:pic>
      <p:sp>
        <p:nvSpPr>
          <p:cNvPr id="19" name="文本占位符 23"/>
          <p:cNvSpPr>
            <a:spLocks noGrp="1"/>
          </p:cNvSpPr>
          <p:nvPr>
            <p:ph type="body" sz="quarter" idx="19"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pic>
        <p:nvPicPr>
          <p:cNvPr id="2" name="图片 1" descr="插画_画板 1"/>
          <p:cNvPicPr>
            <a:picLocks noChangeAspect="1"/>
          </p:cNvPicPr>
          <p:nvPr userDrawn="1"/>
        </p:nvPicPr>
        <p:blipFill>
          <a:blip r:embed="rId3">
            <a:alphaModFix amt="50000"/>
          </a:blip>
          <a:stretch>
            <a:fillRect/>
          </a:stretch>
        </p:blipFill>
        <p:spPr>
          <a:xfrm>
            <a:off x="0" y="5498465"/>
            <a:ext cx="12192000" cy="1177290"/>
          </a:xfrm>
          <a:prstGeom prst="rect">
            <a:avLst/>
          </a:prstGeom>
        </p:spPr>
      </p:pic>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无图）">
    <p:spTree>
      <p:nvGrpSpPr>
        <p:cNvPr id="1" name=""/>
        <p:cNvGrpSpPr/>
        <p:nvPr/>
      </p:nvGrpSpPr>
      <p:grpSpPr>
        <a:xfrm>
          <a:off x="0" y="0"/>
          <a:ext cx="0" cy="0"/>
          <a:chOff x="0" y="0"/>
          <a:chExt cx="0" cy="0"/>
        </a:xfrm>
      </p:grpSpPr>
      <p:pic>
        <p:nvPicPr>
          <p:cNvPr id="16" name="图片 15" descr="/Users/chenyirui/Desktop/未标题-4-16.png未标题-4-16"/>
          <p:cNvPicPr>
            <a:picLocks noChangeAspect="1"/>
          </p:cNvPicPr>
          <p:nvPr userDrawn="1"/>
        </p:nvPicPr>
        <p:blipFill>
          <a:blip r:embed="rId2"/>
          <a:srcRect/>
          <a:stretch>
            <a:fillRect/>
          </a:stretch>
        </p:blipFill>
        <p:spPr>
          <a:xfrm>
            <a:off x="0" y="3810"/>
            <a:ext cx="12216130" cy="6850380"/>
          </a:xfrm>
          <a:prstGeom prst="rect">
            <a:avLst/>
          </a:prstGeom>
        </p:spPr>
      </p:pic>
      <p:sp>
        <p:nvSpPr>
          <p:cNvPr id="3" name="文本占位符 23"/>
          <p:cNvSpPr>
            <a:spLocks noGrp="1"/>
          </p:cNvSpPr>
          <p:nvPr>
            <p:ph type="body" sz="quarter" idx="21" hasCustomPrompt="1"/>
          </p:nvPr>
        </p:nvSpPr>
        <p:spPr>
          <a:xfrm>
            <a:off x="10931237" y="6658281"/>
            <a:ext cx="1105592" cy="199719"/>
          </a:xfrm>
        </p:spPr>
        <p:txBody>
          <a:bodyPr>
            <a:normAutofit/>
          </a:bodyPr>
          <a:lstStyle>
            <a:lvl1pPr marL="0" indent="0">
              <a:buNone/>
              <a:defRPr sz="800" b="0">
                <a:solidFill>
                  <a:schemeClr val="bg1"/>
                </a:solidFill>
                <a:latin typeface="微软雅黑" panose="020B0503020204020204" pitchFamily="34" charset="-122"/>
                <a:ea typeface="微软雅黑" panose="020B0503020204020204" pitchFamily="34" charset="-122"/>
              </a:defRPr>
            </a:lvl1pPr>
          </a:lstStyle>
          <a:p>
            <a:pPr lvl="0"/>
            <a:r>
              <a:rPr lang="zh-CN" altLang="en-US" dirty="0"/>
              <a:t>网址或其他信息位置</a:t>
            </a:r>
            <a:endParaRPr lang="zh-CN" altLang="en-US" dirty="0"/>
          </a:p>
        </p:txBody>
      </p:sp>
      <p:sp>
        <p:nvSpPr>
          <p:cNvPr id="4" name="标题 1"/>
          <p:cNvSpPr>
            <a:spLocks noGrp="1"/>
          </p:cNvSpPr>
          <p:nvPr>
            <p:ph type="ctrTitle" hasCustomPrompt="1"/>
          </p:nvPr>
        </p:nvSpPr>
        <p:spPr>
          <a:xfrm>
            <a:off x="359683" y="408212"/>
            <a:ext cx="3690030" cy="506187"/>
          </a:xfrm>
        </p:spPr>
        <p:txBody>
          <a:bodyPr anchor="b">
            <a:noAutofit/>
          </a:bodyPr>
          <a:lstStyle>
            <a:lvl1pPr algn="l">
              <a:defRPr sz="2800" b="1">
                <a:solidFill>
                  <a:srgbClr val="025845"/>
                </a:solidFill>
                <a:latin typeface="微软雅黑" panose="020B0503020204020204" pitchFamily="34" charset="-122"/>
                <a:ea typeface="微软雅黑" panose="020B0503020204020204" pitchFamily="34" charset="-122"/>
              </a:defRPr>
            </a:lvl1pPr>
          </a:lstStyle>
          <a:p>
            <a:r>
              <a:rPr lang="zh-CN" altLang="en-US" dirty="0"/>
              <a:t>正文标题文字区域</a:t>
            </a:r>
            <a:endParaRPr lang="zh-CN" altLang="en-US" dirty="0"/>
          </a:p>
        </p:txBody>
      </p:sp>
      <p:sp>
        <p:nvSpPr>
          <p:cNvPr id="5" name="副标题 2"/>
          <p:cNvSpPr>
            <a:spLocks noGrp="1"/>
          </p:cNvSpPr>
          <p:nvPr>
            <p:ph type="subTitle" idx="1" hasCustomPrompt="1"/>
          </p:nvPr>
        </p:nvSpPr>
        <p:spPr>
          <a:xfrm>
            <a:off x="359683" y="938890"/>
            <a:ext cx="3285755" cy="383721"/>
          </a:xfrm>
        </p:spPr>
        <p:txBody>
          <a:bodyPr>
            <a:normAutofit/>
          </a:bodyPr>
          <a:lstStyle>
            <a:lvl1pPr marL="0" indent="0" algn="l">
              <a:buNone/>
              <a:defRPr sz="1800">
                <a:solidFill>
                  <a:srgbClr val="34343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正文副标题标题文字区域</a:t>
            </a:r>
            <a:endParaRPr lang="zh-CN" altLang="en-US" dirty="0"/>
          </a:p>
        </p:txBody>
      </p:sp>
      <p:sp>
        <p:nvSpPr>
          <p:cNvPr id="6" name="文本占位符 15"/>
          <p:cNvSpPr>
            <a:spLocks noGrp="1"/>
          </p:cNvSpPr>
          <p:nvPr>
            <p:ph type="body" sz="quarter" idx="13" hasCustomPrompt="1"/>
          </p:nvPr>
        </p:nvSpPr>
        <p:spPr>
          <a:xfrm>
            <a:off x="359683"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19" name="文本占位符 17"/>
          <p:cNvSpPr>
            <a:spLocks noGrp="1"/>
          </p:cNvSpPr>
          <p:nvPr>
            <p:ph type="body" sz="quarter" idx="14" hasCustomPrompt="1"/>
          </p:nvPr>
        </p:nvSpPr>
        <p:spPr>
          <a:xfrm>
            <a:off x="359683"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0" name="文本占位符 15"/>
          <p:cNvSpPr>
            <a:spLocks noGrp="1"/>
          </p:cNvSpPr>
          <p:nvPr>
            <p:ph type="body" sz="quarter" idx="15" hasCustomPrompt="1"/>
          </p:nvPr>
        </p:nvSpPr>
        <p:spPr>
          <a:xfrm>
            <a:off x="6275841" y="2270348"/>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21" name="文本占位符 17"/>
          <p:cNvSpPr>
            <a:spLocks noGrp="1"/>
          </p:cNvSpPr>
          <p:nvPr>
            <p:ph type="body" sz="quarter" idx="16" hasCustomPrompt="1"/>
          </p:nvPr>
        </p:nvSpPr>
        <p:spPr>
          <a:xfrm>
            <a:off x="6275841" y="2688900"/>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2" name="文本占位符 15"/>
          <p:cNvSpPr>
            <a:spLocks noGrp="1"/>
          </p:cNvSpPr>
          <p:nvPr>
            <p:ph type="body" sz="quarter" idx="17" hasCustomPrompt="1"/>
          </p:nvPr>
        </p:nvSpPr>
        <p:spPr>
          <a:xfrm>
            <a:off x="359683" y="4443216"/>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23" name="文本占位符 17"/>
          <p:cNvSpPr>
            <a:spLocks noGrp="1"/>
          </p:cNvSpPr>
          <p:nvPr>
            <p:ph type="body" sz="quarter" idx="18" hasCustomPrompt="1"/>
          </p:nvPr>
        </p:nvSpPr>
        <p:spPr>
          <a:xfrm>
            <a:off x="359683" y="4861768"/>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sp>
        <p:nvSpPr>
          <p:cNvPr id="24" name="文本占位符 15"/>
          <p:cNvSpPr>
            <a:spLocks noGrp="1"/>
          </p:cNvSpPr>
          <p:nvPr>
            <p:ph type="body" sz="quarter" idx="19" hasCustomPrompt="1"/>
          </p:nvPr>
        </p:nvSpPr>
        <p:spPr>
          <a:xfrm>
            <a:off x="6275841" y="4421412"/>
            <a:ext cx="1819955" cy="285524"/>
          </a:xfrm>
        </p:spPr>
        <p:txBody>
          <a:bodyPr>
            <a:noAutofit/>
          </a:bodyPr>
          <a:lstStyle>
            <a:lvl1pPr marL="0" indent="0">
              <a:buNone/>
              <a:defRPr sz="1500" b="1">
                <a:solidFill>
                  <a:srgbClr val="025845"/>
                </a:solidFill>
                <a:latin typeface="微软雅黑" panose="020B0503020204020204" pitchFamily="34" charset="-122"/>
                <a:ea typeface="微软雅黑" panose="020B0503020204020204" pitchFamily="34" charset="-122"/>
              </a:defRPr>
            </a:lvl1pPr>
          </a:lstStyle>
          <a:p>
            <a:pPr lvl="0"/>
            <a:r>
              <a:rPr lang="zh-CN" altLang="en-US" dirty="0"/>
              <a:t>正文二级标题</a:t>
            </a:r>
            <a:endParaRPr lang="zh-CN" altLang="en-US" dirty="0"/>
          </a:p>
        </p:txBody>
      </p:sp>
      <p:sp>
        <p:nvSpPr>
          <p:cNvPr id="25" name="文本占位符 17"/>
          <p:cNvSpPr>
            <a:spLocks noGrp="1"/>
          </p:cNvSpPr>
          <p:nvPr>
            <p:ph type="body" sz="quarter" idx="20" hasCustomPrompt="1"/>
          </p:nvPr>
        </p:nvSpPr>
        <p:spPr>
          <a:xfrm>
            <a:off x="6275841" y="4839964"/>
            <a:ext cx="5298168" cy="1199468"/>
          </a:xfrm>
        </p:spPr>
        <p:txBody>
          <a:bodyPr>
            <a:noAutofit/>
          </a:bodyPr>
          <a:lstStyle>
            <a:lvl1pPr marL="0" indent="0">
              <a:buNone/>
              <a:defRPr sz="1000">
                <a:solidFill>
                  <a:srgbClr val="424242"/>
                </a:solidFill>
                <a:latin typeface="微软雅黑" panose="020B0503020204020204" pitchFamily="34" charset="-122"/>
                <a:ea typeface="微软雅黑" panose="020B0503020204020204" pitchFamily="34" charset="-122"/>
              </a:defRPr>
            </a:lvl1pPr>
          </a:lstStyle>
          <a:p>
            <a:pPr lvl="0"/>
            <a:r>
              <a:rPr lang="zh-CN" altLang="en-US" dirty="0"/>
              <a:t>此处为模拟文字段落，请在实际使用中更换文字。此处为模拟文字段落，请在实际使用中更换文字。此处为模拟文字段落，请在实际使用中更换文字。</a:t>
            </a:r>
            <a:endParaRPr lang="zh-CN" altLang="en-US" dirty="0"/>
          </a:p>
          <a:p>
            <a:pPr lvl="0"/>
            <a:r>
              <a:rPr lang="zh-CN" altLang="en-US" dirty="0"/>
              <a:t>此处为模拟文字段落，请在实际使用中更换文字。此处为模拟文字段落，请在实际使用中更换文字。</a:t>
            </a:r>
            <a:endParaRPr lang="zh-CN" altLang="en-US" dirty="0"/>
          </a:p>
        </p:txBody>
      </p:sp>
      <p:pic>
        <p:nvPicPr>
          <p:cNvPr id="2" name="图片 1" descr="插画_画板 1"/>
          <p:cNvPicPr>
            <a:picLocks noChangeAspect="1"/>
          </p:cNvPicPr>
          <p:nvPr userDrawn="1"/>
        </p:nvPicPr>
        <p:blipFill>
          <a:blip r:embed="rId3">
            <a:alphaModFix amt="50000"/>
          </a:blip>
          <a:stretch>
            <a:fillRect/>
          </a:stretch>
        </p:blipFill>
        <p:spPr>
          <a:xfrm>
            <a:off x="0" y="5498465"/>
            <a:ext cx="12192000" cy="1177290"/>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CF135-FC0C-49BA-A035-6C77D03181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F6CF6-FCBD-49FC-96E5-C6C77BCF249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image" Target="../media/image10.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image" Target="../media/image11.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xml"/><Relationship Id="rId4" Type="http://schemas.openxmlformats.org/officeDocument/2006/relationships/image" Target="../media/image12.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xml"/><Relationship Id="rId4" Type="http://schemas.openxmlformats.org/officeDocument/2006/relationships/image" Target="../media/image13.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xml"/><Relationship Id="rId4" Type="http://schemas.openxmlformats.org/officeDocument/2006/relationships/image" Target="../media/image14.png"/><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xml"/><Relationship Id="rId4" Type="http://schemas.openxmlformats.org/officeDocument/2006/relationships/image" Target="../media/image15.png"/><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xml"/><Relationship Id="rId4" Type="http://schemas.openxmlformats.org/officeDocument/2006/relationships/image" Target="../media/image16.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xml"/><Relationship Id="rId4" Type="http://schemas.openxmlformats.org/officeDocument/2006/relationships/image" Target="../media/image17.png"/><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7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15.png"/><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80.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8.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45.xml"/><Relationship Id="rId6"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8.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129.xml"/></Relationships>
</file>

<file path=ppt/slides/_rels/slide52.xml.rels><?xml version="1.0" encoding="UTF-8" standalone="yes"?>
<Relationships xmlns="http://schemas.openxmlformats.org/package/2006/relationships"><Relationship Id="rId9" Type="http://schemas.openxmlformats.org/officeDocument/2006/relationships/hyperlink" Target="https://blog.csdn.net/2303_79329831/article/details/136400289" TargetMode="External"/><Relationship Id="rId8" Type="http://schemas.openxmlformats.org/officeDocument/2006/relationships/hyperlink" Target="https://code.visualstudio.com/" TargetMode="Externa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8" Type="http://schemas.openxmlformats.org/officeDocument/2006/relationships/notesSlide" Target="../notesSlides/notesSlide52.xml"/><Relationship Id="rId17" Type="http://schemas.openxmlformats.org/officeDocument/2006/relationships/slideLayout" Target="../slideLayouts/slideLayout8.xml"/><Relationship Id="rId16" Type="http://schemas.openxmlformats.org/officeDocument/2006/relationships/hyperlink" Target="https://blog.csdn.net/ewii12567/article/details/139804188" TargetMode="External"/><Relationship Id="rId15" Type="http://schemas.openxmlformats.org/officeDocument/2006/relationships/hyperlink" Target="https://blog.csdn.net/Cappuccino_jay/article/details/125536014?spm=1001.2014.3001.5502" TargetMode="External"/><Relationship Id="rId14" Type="http://schemas.openxmlformats.org/officeDocument/2006/relationships/hyperlink" Target="https://www.vmware.com/products/desktop-hypervisor/workstation-and-fusion" TargetMode="External"/><Relationship Id="rId13" Type="http://schemas.openxmlformats.org/officeDocument/2006/relationships/hyperlink" Target="https://www.wireshark.org/" TargetMode="External"/><Relationship Id="rId12" Type="http://schemas.openxmlformats.org/officeDocument/2006/relationships/hyperlink" Target="https://blog.csdn.net/weixin_46248871/article/details/137500744" TargetMode="External"/><Relationship Id="rId11" Type="http://schemas.openxmlformats.org/officeDocument/2006/relationships/hyperlink" Target="https://cmake.org/download/" TargetMode="External"/><Relationship Id="rId10" Type="http://schemas.openxmlformats.org/officeDocument/2006/relationships/hyperlink" Target="https://sourceforge.net/projects/mingw-w64/" TargetMode="External"/><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8.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55.xml"/><Relationship Id="rId8" Type="http://schemas.openxmlformats.org/officeDocument/2006/relationships/slideLayout" Target="../slideLayouts/slideLayout8.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2775" y="668020"/>
            <a:ext cx="7461250" cy="1558925"/>
          </a:xfrm>
        </p:spPr>
        <p:txBody>
          <a:bodyPr/>
          <a:lstStyle/>
          <a:p>
            <a:pPr algn="l"/>
            <a:r>
              <a:rPr lang="en-US" dirty="0"/>
              <a:t>ARP</a:t>
            </a:r>
            <a:r>
              <a:rPr lang="zh-CN" altLang="en-US" dirty="0"/>
              <a:t>协议、</a:t>
            </a:r>
            <a:r>
              <a:rPr lang="en-US" altLang="zh-CN" dirty="0"/>
              <a:t>ICMP</a:t>
            </a:r>
            <a:r>
              <a:rPr lang="zh-CN" altLang="en-US" dirty="0"/>
              <a:t>协议实现</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例子</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4"/>
          <a:stretch>
            <a:fillRect/>
          </a:stretch>
        </p:blipFill>
        <p:spPr>
          <a:xfrm>
            <a:off x="1514072" y="1049020"/>
            <a:ext cx="9163855" cy="511119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以太网层：发数据包需要</a:t>
            </a:r>
            <a:r>
              <a:rPr lang="en-US" altLang="zh-CN" sz="2800" dirty="0"/>
              <a:t>MAC</a:t>
            </a:r>
            <a:r>
              <a:rPr lang="zh-CN" altLang="en-US" sz="2800" dirty="0"/>
              <a:t>地址</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4"/>
          <a:stretch>
            <a:fillRect/>
          </a:stretch>
        </p:blipFill>
        <p:spPr>
          <a:xfrm>
            <a:off x="862585" y="1143067"/>
            <a:ext cx="10483850" cy="4872371"/>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例子</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a:stretch>
            <a:fillRect/>
          </a:stretch>
        </p:blipFill>
        <p:spPr>
          <a:xfrm>
            <a:off x="2145768" y="1234792"/>
            <a:ext cx="7621064" cy="4058216"/>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请求与回应过程</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tretch>
            <a:fillRect/>
          </a:stretch>
        </p:blipFill>
        <p:spPr>
          <a:xfrm>
            <a:off x="1790099" y="1390365"/>
            <a:ext cx="8611802" cy="4077269"/>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Wireshark</a:t>
            </a:r>
            <a:r>
              <a:rPr lang="zh-CN" altLang="en-US" sz="2800" dirty="0"/>
              <a:t>抓包：真实</a:t>
            </a:r>
            <a:r>
              <a:rPr lang="en-US" altLang="zh-CN" sz="2800" dirty="0"/>
              <a:t>ARP</a:t>
            </a:r>
            <a:r>
              <a:rPr lang="zh-CN" altLang="en-US" sz="2800" dirty="0"/>
              <a:t>过程</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a:stretch>
            <a:fillRect/>
          </a:stretch>
        </p:blipFill>
        <p:spPr>
          <a:xfrm>
            <a:off x="1809152" y="1557076"/>
            <a:ext cx="8573696" cy="3743847"/>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缓存表</a:t>
            </a:r>
            <a:endParaRPr lang="en-US" altLang="zh-CN"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tretch>
            <a:fillRect/>
          </a:stretch>
        </p:blipFill>
        <p:spPr>
          <a:xfrm>
            <a:off x="1899017" y="1430714"/>
            <a:ext cx="8392696" cy="3705742"/>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缓存表的管理</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a:stretch>
            <a:fillRect/>
          </a:stretch>
        </p:blipFill>
        <p:spPr>
          <a:xfrm>
            <a:off x="1370524" y="1325245"/>
            <a:ext cx="9450952" cy="456438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表项结构</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4"/>
          <a:stretch>
            <a:fillRect/>
          </a:stretch>
        </p:blipFill>
        <p:spPr>
          <a:xfrm>
            <a:off x="1627532" y="1469390"/>
            <a:ext cx="8697539" cy="376290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2 </a:t>
            </a:r>
            <a:r>
              <a:rPr lang="zh-CN" altLang="en-US" sz="3200" dirty="0"/>
              <a:t>无回报</a:t>
            </a:r>
            <a:r>
              <a:rPr lang="en-US" altLang="zh-CN" sz="3200" dirty="0"/>
              <a:t>ARP</a:t>
            </a:r>
            <a:r>
              <a:rPr lang="zh-CN" altLang="en-US" sz="3200" dirty="0"/>
              <a:t>的生成</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无回报</a:t>
            </a:r>
            <a:r>
              <a:rPr lang="en-US" altLang="zh-CN" sz="2800" dirty="0"/>
              <a:t>ARP</a:t>
            </a:r>
            <a:r>
              <a:rPr lang="zh-CN" altLang="en-US" sz="2800" dirty="0"/>
              <a:t>的生成</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5"/>
          <a:stretch>
            <a:fillRect/>
          </a:stretch>
        </p:blipFill>
        <p:spPr>
          <a:xfrm>
            <a:off x="1885362" y="1499918"/>
            <a:ext cx="8421275" cy="385816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p:cNvSpPr/>
          <p:nvPr>
            <p:custDataLst>
              <p:tags r:id="rId1"/>
            </p:custDataLst>
          </p:nvPr>
        </p:nvSpPr>
        <p:spPr>
          <a:xfrm>
            <a:off x="4311650" y="2055125"/>
            <a:ext cx="802005" cy="497205"/>
          </a:xfrm>
          <a:prstGeom prst="roundRect">
            <a:avLst>
              <a:gd name="adj" fmla="val 50000"/>
            </a:avLst>
          </a:prstGeom>
          <a:solidFill>
            <a:srgbClr val="ECD37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01</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765175" y="1365250"/>
            <a:ext cx="2553335" cy="31381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目</a:t>
            </a:r>
            <a:endParaRPr kumimoji="0" lang="en-US" altLang="zh-CN" sz="66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6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mn-ea"/>
                <a:sym typeface="+mn-lt"/>
              </a:rPr>
              <a:t>      </a:t>
            </a:r>
            <a:r>
              <a:rPr kumimoji="0" lang="zh-CN" altLang="en-US" sz="6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录</a:t>
            </a:r>
            <a:endParaRPr kumimoji="0" lang="zh-CN" altLang="en-US" sz="40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文本占位符 3"/>
          <p:cNvSpPr>
            <a:spLocks noGrp="1"/>
          </p:cNvSpPr>
          <p:nvPr>
            <p:custDataLst>
              <p:tags r:id="rId2"/>
            </p:custDataLst>
          </p:nvPr>
        </p:nvSpPr>
        <p:spPr>
          <a:xfrm>
            <a:off x="5219700" y="2118995"/>
            <a:ext cx="4843780" cy="4972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801C00"/>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TCP/IP</a:t>
            </a:r>
            <a:r>
              <a:rPr lang="zh-CN" altLang="en-US" sz="2400" dirty="0">
                <a:solidFill>
                  <a:schemeClr val="bg1"/>
                </a:solidFill>
              </a:rPr>
              <a:t>协议栈</a:t>
            </a:r>
            <a:r>
              <a:rPr sz="2400" dirty="0" err="1">
                <a:solidFill>
                  <a:schemeClr val="bg1"/>
                </a:solidFill>
              </a:rPr>
              <a:t>回顾</a:t>
            </a:r>
            <a:endParaRPr sz="2400" dirty="0">
              <a:solidFill>
                <a:schemeClr val="bg1"/>
              </a:solidFill>
            </a:endParaRPr>
          </a:p>
        </p:txBody>
      </p:sp>
      <p:sp>
        <p:nvSpPr>
          <p:cNvPr id="14" name="矩形: 圆角 23"/>
          <p:cNvSpPr/>
          <p:nvPr>
            <p:custDataLst>
              <p:tags r:id="rId3"/>
            </p:custDataLst>
          </p:nvPr>
        </p:nvSpPr>
        <p:spPr>
          <a:xfrm>
            <a:off x="4311650" y="2747477"/>
            <a:ext cx="802005" cy="497205"/>
          </a:xfrm>
          <a:prstGeom prst="roundRect">
            <a:avLst>
              <a:gd name="adj" fmla="val 50000"/>
            </a:avLst>
          </a:prstGeom>
          <a:solidFill>
            <a:srgbClr val="ECD37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02</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3"/>
          <p:cNvSpPr>
            <a:spLocks noGrp="1"/>
          </p:cNvSpPr>
          <p:nvPr>
            <p:custDataLst>
              <p:tags r:id="rId4"/>
            </p:custDataLst>
          </p:nvPr>
        </p:nvSpPr>
        <p:spPr>
          <a:xfrm>
            <a:off x="5231765" y="2782570"/>
            <a:ext cx="3605530" cy="3143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801C00"/>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协议实验原理</a:t>
            </a:r>
            <a:endParaRPr lang="zh-CN" sz="2400" dirty="0">
              <a:solidFill>
                <a:schemeClr val="bg1"/>
              </a:solidFill>
            </a:endParaRPr>
          </a:p>
        </p:txBody>
      </p:sp>
      <p:sp>
        <p:nvSpPr>
          <p:cNvPr id="17" name="矩形: 圆角 23"/>
          <p:cNvSpPr/>
          <p:nvPr>
            <p:custDataLst>
              <p:tags r:id="rId5"/>
            </p:custDataLst>
          </p:nvPr>
        </p:nvSpPr>
        <p:spPr>
          <a:xfrm>
            <a:off x="4311650" y="3408553"/>
            <a:ext cx="802005" cy="497205"/>
          </a:xfrm>
          <a:prstGeom prst="roundRect">
            <a:avLst>
              <a:gd name="adj" fmla="val 50000"/>
            </a:avLst>
          </a:prstGeom>
          <a:solidFill>
            <a:srgbClr val="ECD37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03</a:t>
            </a:r>
            <a:endPar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9" name="文本占位符 3"/>
          <p:cNvSpPr>
            <a:spLocks noGrp="1"/>
          </p:cNvSpPr>
          <p:nvPr>
            <p:custDataLst>
              <p:tags r:id="rId6"/>
            </p:custDataLst>
          </p:nvPr>
        </p:nvSpPr>
        <p:spPr>
          <a:xfrm>
            <a:off x="5231765" y="3457981"/>
            <a:ext cx="2252980" cy="2876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801C00"/>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关卡任务介绍</a:t>
            </a:r>
            <a:endParaRPr lang="zh-CN" altLang="en-US" sz="2400" dirty="0">
              <a:solidFill>
                <a:schemeClr val="bg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无回报</a:t>
            </a:r>
            <a:r>
              <a:rPr lang="en-US" altLang="zh-CN" sz="2800" dirty="0"/>
              <a:t>ARP</a:t>
            </a:r>
            <a:r>
              <a:rPr lang="zh-CN" altLang="en-US" sz="2800" dirty="0"/>
              <a:t>的生成</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tretch>
            <a:fillRect/>
          </a:stretch>
        </p:blipFill>
        <p:spPr>
          <a:xfrm>
            <a:off x="1599899" y="1240632"/>
            <a:ext cx="8992201" cy="437673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无回报</a:t>
            </a:r>
            <a:r>
              <a:rPr lang="en-US" altLang="zh-CN" sz="2800" dirty="0"/>
              <a:t>ARP</a:t>
            </a:r>
            <a:r>
              <a:rPr lang="zh-CN" altLang="en-US" sz="2800" dirty="0"/>
              <a:t>的生成</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1074345" y="1295400"/>
            <a:ext cx="10483850" cy="1291590"/>
          </a:xfrm>
          <a:prstGeom prst="rect">
            <a:avLst/>
          </a:prstGeom>
          <a:noFill/>
        </p:spPr>
        <p:txBody>
          <a:bodyPr wrap="square" rtlCol="0">
            <a:spAutoFit/>
          </a:bodyPr>
          <a:lstStyle/>
          <a:p>
            <a:r>
              <a:rPr lang="zh-CN" altLang="en-US" sz="2400" dirty="0">
                <a:latin typeface="+mn-ea"/>
                <a:cs typeface="ADLaM Display" panose="020F0502020204030204" pitchFamily="2" charset="0"/>
              </a:rPr>
              <a:t>启用网卡，系统会向网络发送无回报</a:t>
            </a:r>
            <a:r>
              <a:rPr lang="en-US" altLang="zh-CN" sz="2400" dirty="0">
                <a:latin typeface="Times New Roman" panose="02020603050405020304" pitchFamily="18" charset="0"/>
                <a:cs typeface="Times New Roman" panose="02020603050405020304" pitchFamily="18" charset="0"/>
              </a:rPr>
              <a:t>ARP</a:t>
            </a:r>
            <a:r>
              <a:rPr lang="zh-CN" altLang="en-US" sz="2400" dirty="0">
                <a:latin typeface="+mn-ea"/>
                <a:cs typeface="ADLaM Display" panose="020F0502020204030204" pitchFamily="2" charset="0"/>
              </a:rPr>
              <a:t>包，如下</a:t>
            </a:r>
            <a:r>
              <a:rPr lang="en-US" altLang="zh-CN" sz="2400" dirty="0">
                <a:latin typeface="+mn-ea"/>
                <a:cs typeface="ADLaM Display" panose="020F0502020204030204" pitchFamily="2" charset="0"/>
              </a:rPr>
              <a:t>:</a:t>
            </a:r>
            <a:endParaRPr lang="en-US" altLang="zh-CN" sz="2400" dirty="0">
              <a:latin typeface="+mn-ea"/>
              <a:cs typeface="ADLaM Display" panose="020F0502020204030204" pitchFamily="2" charset="0"/>
            </a:endParaRPr>
          </a:p>
          <a:p>
            <a:endParaRPr lang="en-US" altLang="zh-CN" dirty="0"/>
          </a:p>
          <a:p>
            <a:endParaRPr lang="en-US" altLang="zh-CN" dirty="0"/>
          </a:p>
          <a:p>
            <a:endParaRPr lang="zh-CN" altLang="en-US" dirty="0"/>
          </a:p>
        </p:txBody>
      </p:sp>
      <p:pic>
        <p:nvPicPr>
          <p:cNvPr id="10" name="图片 9"/>
          <p:cNvPicPr>
            <a:picLocks noChangeAspect="1"/>
          </p:cNvPicPr>
          <p:nvPr/>
        </p:nvPicPr>
        <p:blipFill>
          <a:blip r:embed="rId5"/>
          <a:stretch>
            <a:fillRect/>
          </a:stretch>
        </p:blipFill>
        <p:spPr>
          <a:xfrm>
            <a:off x="1074345" y="2411227"/>
            <a:ext cx="9628874" cy="581053"/>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无回报</a:t>
            </a:r>
            <a:r>
              <a:rPr lang="en-US" altLang="zh-CN" sz="2800" dirty="0"/>
              <a:t>ARP</a:t>
            </a:r>
            <a:r>
              <a:rPr lang="zh-CN" altLang="en-US" sz="2800" dirty="0"/>
              <a:t>的生成</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5"/>
          <a:stretch>
            <a:fillRect/>
          </a:stretch>
        </p:blipFill>
        <p:spPr>
          <a:xfrm>
            <a:off x="734943" y="1890510"/>
            <a:ext cx="7818894" cy="4004195"/>
          </a:xfrm>
          <a:prstGeom prst="rect">
            <a:avLst/>
          </a:prstGeom>
        </p:spPr>
      </p:pic>
      <p:sp>
        <p:nvSpPr>
          <p:cNvPr id="6" name="文本框 5"/>
          <p:cNvSpPr txBox="1"/>
          <p:nvPr/>
        </p:nvSpPr>
        <p:spPr>
          <a:xfrm>
            <a:off x="1074345" y="1049020"/>
            <a:ext cx="10483850" cy="523220"/>
          </a:xfrm>
          <a:prstGeom prst="rect">
            <a:avLst/>
          </a:prstGeom>
          <a:noFill/>
        </p:spPr>
        <p:txBody>
          <a:bodyPr wrap="square" rtlCol="0">
            <a:spAutoFit/>
          </a:bodyPr>
          <a:lstStyle/>
          <a:p>
            <a:r>
              <a:rPr lang="en-US" altLang="zh-CN" sz="2800" dirty="0"/>
              <a:t>ARP</a:t>
            </a:r>
            <a:r>
              <a:rPr lang="zh-CN" altLang="en-US" sz="2800" dirty="0"/>
              <a:t>参考文档</a:t>
            </a:r>
            <a:r>
              <a:rPr lang="en-US" altLang="zh-CN" sz="2800" dirty="0"/>
              <a:t>(RFC826)</a:t>
            </a:r>
            <a:endParaRPr lang="zh-CN" altLang="en-US" sz="2800" dirty="0"/>
          </a:p>
        </p:txBody>
      </p:sp>
      <p:sp>
        <p:nvSpPr>
          <p:cNvPr id="2" name="文本框 1"/>
          <p:cNvSpPr txBox="1"/>
          <p:nvPr/>
        </p:nvSpPr>
        <p:spPr>
          <a:xfrm>
            <a:off x="9086215" y="789305"/>
            <a:ext cx="2655570" cy="4939030"/>
          </a:xfrm>
          <a:prstGeom prst="rect">
            <a:avLst/>
          </a:prstGeom>
          <a:noFill/>
        </p:spPr>
        <p:txBody>
          <a:bodyPr wrap="square" rtlCol="0">
            <a:spAutoFit/>
          </a:bodyPr>
          <a:p>
            <a:pPr indent="0" algn="l" fontAlgn="auto">
              <a:lnSpc>
                <a:spcPct val="120000"/>
              </a:lnSpc>
              <a:spcBef>
                <a:spcPts val="1000"/>
              </a:spcBef>
              <a:buClrTx/>
              <a:buSzTx/>
              <a:buFont typeface="Wingdings" panose="05000000000000000000" pitchFamily="2" charset="2"/>
              <a:buNone/>
            </a:pPr>
            <a:r>
              <a:rPr lang="zh-CN" altLang="en-US" sz="2000"/>
              <a:t>包结构：</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硬件类型</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协议类型</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硬件地址长度</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协议地址长度</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请求/响应</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发送方MAC地址</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发送方IP地址</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目标MAC地址</a:t>
            </a:r>
            <a:endParaRPr lang="zh-CN" altLang="en-US" sz="2000"/>
          </a:p>
          <a:p>
            <a:pPr marL="457200" indent="-457200" algn="l" fontAlgn="auto">
              <a:lnSpc>
                <a:spcPct val="120000"/>
              </a:lnSpc>
              <a:spcBef>
                <a:spcPts val="1000"/>
              </a:spcBef>
              <a:buClrTx/>
              <a:buSzTx/>
              <a:buFont typeface="Wingdings" panose="05000000000000000000" pitchFamily="2" charset="2"/>
              <a:buChar char="Ø"/>
            </a:pPr>
            <a:r>
              <a:rPr lang="zh-CN" altLang="en-US" sz="2000"/>
              <a:t>目标IP地址</a:t>
            </a:r>
            <a:endParaRPr lang="zh-CN" altLang="en-US" sz="20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3 ARP</a:t>
            </a:r>
            <a:r>
              <a:rPr lang="zh-CN" altLang="en-US" sz="3200" dirty="0"/>
              <a:t>输入处理</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输入处理</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5"/>
          <a:stretch>
            <a:fillRect/>
          </a:stretch>
        </p:blipFill>
        <p:spPr>
          <a:xfrm>
            <a:off x="657151" y="2447862"/>
            <a:ext cx="11084634" cy="1882157"/>
          </a:xfrm>
          <a:prstGeom prst="rect">
            <a:avLst/>
          </a:prstGeom>
        </p:spPr>
      </p:pic>
      <p:sp>
        <p:nvSpPr>
          <p:cNvPr id="8" name="文本框 7"/>
          <p:cNvSpPr txBox="1"/>
          <p:nvPr/>
        </p:nvSpPr>
        <p:spPr>
          <a:xfrm>
            <a:off x="657151" y="1072832"/>
            <a:ext cx="11084634" cy="461665"/>
          </a:xfrm>
          <a:prstGeom prst="rect">
            <a:avLst/>
          </a:prstGeom>
          <a:noFill/>
        </p:spPr>
        <p:txBody>
          <a:bodyPr wrap="square" rtlCol="0">
            <a:spAutoFit/>
          </a:bodyPr>
          <a:lstStyle/>
          <a:p>
            <a:r>
              <a:rPr lang="zh-CN" altLang="en-US" sz="2400" dirty="0"/>
              <a:t>当收到一个</a:t>
            </a:r>
            <a:r>
              <a:rPr lang="en-US" altLang="zh-CN" sz="2400" dirty="0"/>
              <a:t>ARP</a:t>
            </a:r>
            <a:r>
              <a:rPr lang="zh-CN" altLang="en-US" sz="2400" dirty="0"/>
              <a:t>包时，应当如何处理？</a:t>
            </a:r>
            <a:endParaRPr lang="zh-CN" altLang="en-US" sz="24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680710"/>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输入处理</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57151" y="1072832"/>
            <a:ext cx="11084634" cy="461665"/>
          </a:xfrm>
          <a:prstGeom prst="rect">
            <a:avLst/>
          </a:prstGeom>
          <a:noFill/>
        </p:spPr>
        <p:txBody>
          <a:bodyPr wrap="square" rtlCol="0">
            <a:spAutoFit/>
          </a:bodyPr>
          <a:lstStyle/>
          <a:p>
            <a:r>
              <a:rPr lang="en-US" altLang="zh-CN" sz="2400" dirty="0"/>
              <a:t>ARP</a:t>
            </a:r>
            <a:r>
              <a:rPr lang="zh-CN" altLang="en-US" sz="2400" dirty="0"/>
              <a:t>参考文档</a:t>
            </a:r>
            <a:r>
              <a:rPr lang="en-US" altLang="zh-CN" sz="2400" dirty="0"/>
              <a:t>(RFC826)</a:t>
            </a:r>
            <a:endParaRPr lang="zh-CN" altLang="en-US" sz="2400" dirty="0"/>
          </a:p>
        </p:txBody>
      </p:sp>
      <p:pic>
        <p:nvPicPr>
          <p:cNvPr id="3" name="图片 2"/>
          <p:cNvPicPr>
            <a:picLocks noChangeAspect="1"/>
          </p:cNvPicPr>
          <p:nvPr/>
        </p:nvPicPr>
        <p:blipFill>
          <a:blip r:embed="rId5"/>
          <a:stretch>
            <a:fillRect/>
          </a:stretch>
        </p:blipFill>
        <p:spPr>
          <a:xfrm>
            <a:off x="1050487" y="1661007"/>
            <a:ext cx="10297962" cy="2543530"/>
          </a:xfrm>
          <a:prstGeom prst="rect">
            <a:avLst/>
          </a:prstGeom>
        </p:spPr>
      </p:pic>
      <p:sp>
        <p:nvSpPr>
          <p:cNvPr id="5" name="文本框 4"/>
          <p:cNvSpPr txBox="1"/>
          <p:nvPr/>
        </p:nvSpPr>
        <p:spPr>
          <a:xfrm>
            <a:off x="862585" y="4463143"/>
            <a:ext cx="2947415" cy="1014730"/>
          </a:xfrm>
          <a:prstGeom prst="rect">
            <a:avLst/>
          </a:prstGeom>
          <a:noFill/>
        </p:spPr>
        <p:txBody>
          <a:bodyPr wrap="square" rtlCol="0">
            <a:spAutoFit/>
          </a:bodyPr>
          <a:lstStyle/>
          <a:p>
            <a:pPr algn="ctr"/>
            <a:r>
              <a:rPr lang="zh-CN" altLang="en-US" sz="2000" b="1" dirty="0"/>
              <a:t>检查数据包</a:t>
            </a:r>
            <a:r>
              <a:rPr lang="zh-CN" altLang="en-US" sz="2000" b="1" dirty="0"/>
              <a:t>格式是否正确，如果有错误，则需要丢弃</a:t>
            </a:r>
            <a:endParaRPr lang="zh-CN" altLang="en-US" sz="2000" b="1" dirty="0"/>
          </a:p>
        </p:txBody>
      </p:sp>
      <p:sp>
        <p:nvSpPr>
          <p:cNvPr id="6" name="文本框 5"/>
          <p:cNvSpPr txBox="1"/>
          <p:nvPr/>
        </p:nvSpPr>
        <p:spPr>
          <a:xfrm>
            <a:off x="4735286" y="4463143"/>
            <a:ext cx="2862943" cy="707886"/>
          </a:xfrm>
          <a:prstGeom prst="rect">
            <a:avLst/>
          </a:prstGeom>
          <a:noFill/>
        </p:spPr>
        <p:txBody>
          <a:bodyPr wrap="square" rtlCol="0">
            <a:spAutoFit/>
          </a:bodyPr>
          <a:lstStyle/>
          <a:p>
            <a:pPr algn="ctr"/>
            <a:r>
              <a:rPr lang="zh-CN" altLang="en-US" sz="2000" b="1" dirty="0"/>
              <a:t>如果接收到</a:t>
            </a:r>
            <a:r>
              <a:rPr lang="en-US" altLang="zh-CN" sz="2000" b="1" dirty="0"/>
              <a:t>ARP</a:t>
            </a:r>
            <a:r>
              <a:rPr lang="zh-CN" altLang="en-US" sz="2000" b="1" dirty="0"/>
              <a:t>请求包，则需要返回响应</a:t>
            </a:r>
            <a:endParaRPr lang="zh-CN" altLang="en-US" sz="2000" b="1" dirty="0"/>
          </a:p>
        </p:txBody>
      </p:sp>
      <p:sp>
        <p:nvSpPr>
          <p:cNvPr id="9" name="文本框 8"/>
          <p:cNvSpPr txBox="1"/>
          <p:nvPr/>
        </p:nvSpPr>
        <p:spPr>
          <a:xfrm>
            <a:off x="8371114" y="4331047"/>
            <a:ext cx="3370671" cy="1323439"/>
          </a:xfrm>
          <a:prstGeom prst="rect">
            <a:avLst/>
          </a:prstGeom>
          <a:noFill/>
        </p:spPr>
        <p:txBody>
          <a:bodyPr wrap="square" rtlCol="0">
            <a:spAutoFit/>
          </a:bodyPr>
          <a:lstStyle/>
          <a:p>
            <a:pPr algn="ctr"/>
            <a:r>
              <a:rPr lang="zh-CN" altLang="en-US" sz="2000" b="1" dirty="0"/>
              <a:t>不管接收到的是请求包还是响应包，都用其中的源</a:t>
            </a:r>
            <a:r>
              <a:rPr lang="en-US" altLang="zh-CN" sz="2000" b="1" dirty="0"/>
              <a:t>MAC</a:t>
            </a:r>
            <a:r>
              <a:rPr lang="zh-CN" altLang="en-US" sz="2000" b="1" dirty="0"/>
              <a:t>、</a:t>
            </a:r>
            <a:r>
              <a:rPr lang="en-US" altLang="zh-CN" sz="2000" b="1" dirty="0"/>
              <a:t>MAC</a:t>
            </a:r>
            <a:r>
              <a:rPr lang="zh-CN" altLang="en-US" sz="2000" b="1" dirty="0"/>
              <a:t>地址更新</a:t>
            </a:r>
            <a:r>
              <a:rPr lang="en-US" altLang="zh-CN" sz="2000" b="1" dirty="0"/>
              <a:t>ARP </a:t>
            </a:r>
            <a:r>
              <a:rPr lang="zh-CN" altLang="en-US" sz="2000" b="1" dirty="0"/>
              <a:t>表项，以方便后续的通信</a:t>
            </a:r>
            <a:endParaRPr lang="zh-CN" altLang="en-US" sz="2000" b="1"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680710"/>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输入处理</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a:blip r:embed="rId5"/>
          <a:stretch>
            <a:fillRect/>
          </a:stretch>
        </p:blipFill>
        <p:spPr>
          <a:xfrm>
            <a:off x="1154047" y="1044269"/>
            <a:ext cx="9883906" cy="5225086"/>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4 ARP</a:t>
            </a:r>
            <a:r>
              <a:rPr lang="zh-CN" altLang="en-US" sz="3200" dirty="0"/>
              <a:t>的超时重新请求</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的超时重新请求</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57151" y="1072832"/>
            <a:ext cx="11084634" cy="461665"/>
          </a:xfrm>
          <a:prstGeom prst="rect">
            <a:avLst/>
          </a:prstGeom>
          <a:noFill/>
        </p:spPr>
        <p:txBody>
          <a:bodyPr wrap="square" rtlCol="0">
            <a:spAutoFit/>
          </a:bodyPr>
          <a:lstStyle/>
          <a:p>
            <a:r>
              <a:rPr lang="en-US" altLang="zh-CN" sz="2400" dirty="0"/>
              <a:t>ARP</a:t>
            </a:r>
            <a:r>
              <a:rPr lang="zh-CN" altLang="en-US" sz="2400" dirty="0"/>
              <a:t>的表项是否应该一直有效？</a:t>
            </a:r>
            <a:endParaRPr lang="zh-CN" altLang="en-US" sz="2400" dirty="0"/>
          </a:p>
        </p:txBody>
      </p:sp>
      <p:pic>
        <p:nvPicPr>
          <p:cNvPr id="3" name="图片 2"/>
          <p:cNvPicPr>
            <a:picLocks noChangeAspect="1"/>
          </p:cNvPicPr>
          <p:nvPr/>
        </p:nvPicPr>
        <p:blipFill>
          <a:blip r:embed="rId5"/>
          <a:stretch>
            <a:fillRect/>
          </a:stretch>
        </p:blipFill>
        <p:spPr>
          <a:xfrm>
            <a:off x="1027992" y="1919077"/>
            <a:ext cx="10136015" cy="3019846"/>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的超时重新请求</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5"/>
          <a:stretch>
            <a:fillRect/>
          </a:stretch>
        </p:blipFill>
        <p:spPr>
          <a:xfrm>
            <a:off x="1074345" y="1978966"/>
            <a:ext cx="10059804" cy="264832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7832813"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TCP/IP</a:t>
            </a:r>
            <a:r>
              <a:rPr lang="zh-CN" altLang="en-US" sz="3200" dirty="0"/>
              <a:t>协议栈回顾</a:t>
            </a:r>
            <a:endParaRPr lang="en-US" altLang="zh-CN"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37672" y="2756078"/>
            <a:ext cx="4262120" cy="88265"/>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更新表项</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5"/>
          <a:stretch>
            <a:fillRect/>
          </a:stretch>
        </p:blipFill>
        <p:spPr>
          <a:xfrm>
            <a:off x="1598295" y="1805305"/>
            <a:ext cx="8582025" cy="2457450"/>
          </a:xfrm>
          <a:prstGeom prst="rect">
            <a:avLst/>
          </a:prstGeom>
        </p:spPr>
      </p:pic>
      <p:sp>
        <p:nvSpPr>
          <p:cNvPr id="3" name="文本框 2"/>
          <p:cNvSpPr txBox="1"/>
          <p:nvPr/>
        </p:nvSpPr>
        <p:spPr>
          <a:xfrm>
            <a:off x="4968875" y="4542155"/>
            <a:ext cx="3831590" cy="460375"/>
          </a:xfrm>
          <a:prstGeom prst="rect">
            <a:avLst/>
          </a:prstGeom>
          <a:noFill/>
        </p:spPr>
        <p:txBody>
          <a:bodyPr wrap="square" rtlCol="0">
            <a:spAutoFit/>
          </a:bodyPr>
          <a:p>
            <a:r>
              <a:rPr lang="zh-CN" altLang="en-US" sz="2400"/>
              <a:t>设定为</a:t>
            </a:r>
            <a:r>
              <a:rPr lang="en-US" altLang="zh-CN" sz="2400"/>
              <a:t>5</a:t>
            </a:r>
            <a:r>
              <a:rPr lang="zh-CN" altLang="en-US" sz="2400"/>
              <a:t>秒（</a:t>
            </a:r>
            <a:r>
              <a:rPr lang="zh-CN" altLang="en-US" sz="2400"/>
              <a:t>可更改）</a:t>
            </a:r>
            <a:endParaRPr lang="zh-CN" altLang="en-US" sz="24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5 ARP</a:t>
            </a:r>
            <a:r>
              <a:rPr lang="zh-CN" altLang="en-US" sz="3200" dirty="0"/>
              <a:t>多表项</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6"/>
          <p:cNvSpPr>
            <a:spLocks noGrp="1"/>
          </p:cNvSpPr>
          <p:nvPr>
            <p:custDataLst>
              <p:tags r:id="rId1"/>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多表项</a:t>
            </a:r>
            <a:endParaRPr lang="zh-CN" altLang="en-US" sz="2800" dirty="0"/>
          </a:p>
        </p:txBody>
      </p:sp>
      <p:grpSp>
        <p:nvGrpSpPr>
          <p:cNvPr id="20" name="组合 19"/>
          <p:cNvGrpSpPr/>
          <p:nvPr/>
        </p:nvGrpSpPr>
        <p:grpSpPr>
          <a:xfrm rot="18900000">
            <a:off x="425185" y="187700"/>
            <a:ext cx="530447" cy="705898"/>
            <a:chOff x="1417969" y="-178881"/>
            <a:chExt cx="985343" cy="1311255"/>
          </a:xfrm>
        </p:grpSpPr>
        <p:sp>
          <p:nvSpPr>
            <p:cNvPr id="21" name="矩形 20"/>
            <p:cNvSpPr/>
            <p:nvPr>
              <p:custDataLst>
                <p:tags r:id="rId2"/>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3"/>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srcRect l="24824" t="28221" r="24067" b="18300"/>
          <a:stretch>
            <a:fillRect/>
          </a:stretch>
        </p:blipFill>
        <p:spPr>
          <a:xfrm>
            <a:off x="3747770" y="2015490"/>
            <a:ext cx="4289425" cy="1981835"/>
          </a:xfrm>
          <a:prstGeom prst="rect">
            <a:avLst/>
          </a:prstGeom>
        </p:spPr>
      </p:pic>
      <p:pic>
        <p:nvPicPr>
          <p:cNvPr id="2" name="图片 1"/>
          <p:cNvPicPr>
            <a:picLocks noChangeAspect="1"/>
          </p:cNvPicPr>
          <p:nvPr/>
        </p:nvPicPr>
        <p:blipFill>
          <a:blip r:embed="rId5"/>
          <a:stretch>
            <a:fillRect/>
          </a:stretch>
        </p:blipFill>
        <p:spPr>
          <a:xfrm>
            <a:off x="1074420" y="4398645"/>
            <a:ext cx="9972675" cy="800100"/>
          </a:xfrm>
          <a:prstGeom prst="rect">
            <a:avLst/>
          </a:prstGeom>
        </p:spPr>
      </p:pic>
      <p:sp>
        <p:nvSpPr>
          <p:cNvPr id="9" name="文本框 8"/>
          <p:cNvSpPr txBox="1"/>
          <p:nvPr/>
        </p:nvSpPr>
        <p:spPr>
          <a:xfrm>
            <a:off x="1074420" y="1153795"/>
            <a:ext cx="8955405" cy="460375"/>
          </a:xfrm>
          <a:prstGeom prst="rect">
            <a:avLst/>
          </a:prstGeom>
          <a:noFill/>
        </p:spPr>
        <p:txBody>
          <a:bodyPr wrap="square" rtlCol="0">
            <a:spAutoFit/>
          </a:bodyPr>
          <a:p>
            <a:r>
              <a:rPr lang="zh-CN" altLang="en-US" sz="2400"/>
              <a:t>实现能够同时维护多个</a:t>
            </a:r>
            <a:r>
              <a:rPr lang="en-US" altLang="zh-CN" sz="2400"/>
              <a:t>IP-MAC</a:t>
            </a:r>
            <a:r>
              <a:rPr lang="zh-CN" altLang="en-US" sz="2400"/>
              <a:t>映射的</a:t>
            </a:r>
            <a:r>
              <a:rPr lang="en-US" altLang="zh-CN" sz="2400"/>
              <a:t>ARP</a:t>
            </a:r>
            <a:r>
              <a:rPr lang="zh-CN" altLang="en-US" sz="2400"/>
              <a:t>缓存表</a:t>
            </a:r>
            <a:endParaRPr lang="zh-CN" altLang="en-US" sz="240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6 </a:t>
            </a:r>
            <a:r>
              <a:rPr lang="en-US" sz="3200" dirty="0"/>
              <a:t>IP</a:t>
            </a:r>
            <a:r>
              <a:rPr lang="zh-CN" altLang="en-US" sz="3200" dirty="0"/>
              <a:t>层输入输出处理</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IP</a:t>
            </a:r>
            <a:r>
              <a:rPr lang="zh-CN" altLang="en-US" sz="2800" dirty="0"/>
              <a:t>包格式</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p:nvPr/>
        </p:nvPicPr>
        <p:blipFill>
          <a:blip r:embed="rId5"/>
          <a:stretch>
            <a:fillRect/>
          </a:stretch>
        </p:blipFill>
        <p:spPr>
          <a:xfrm>
            <a:off x="320993" y="2078990"/>
            <a:ext cx="11668125" cy="1962150"/>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IP</a:t>
            </a:r>
            <a:r>
              <a:rPr lang="zh-CN" altLang="en-US" sz="2800" dirty="0"/>
              <a:t>数据报的格式</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p:nvPr/>
        </p:nvPicPr>
        <p:blipFill>
          <a:blip r:embed="rId5"/>
          <a:stretch>
            <a:fillRect/>
          </a:stretch>
        </p:blipFill>
        <p:spPr>
          <a:xfrm>
            <a:off x="904875" y="1048703"/>
            <a:ext cx="10001250" cy="4733925"/>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IP</a:t>
            </a:r>
            <a:r>
              <a:rPr lang="zh-CN" altLang="en-US" sz="2800" dirty="0"/>
              <a:t>层的输入输出处理</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43560" y="1049020"/>
            <a:ext cx="10831830" cy="3543300"/>
          </a:xfrm>
          <a:prstGeom prst="rect">
            <a:avLst/>
          </a:prstGeom>
          <a:noFill/>
        </p:spPr>
        <p:txBody>
          <a:bodyPr wrap="square" rtlCol="0">
            <a:spAutoFit/>
          </a:bodyPr>
          <a:p>
            <a:pPr marL="457200" indent="-457200" algn="l">
              <a:lnSpc>
                <a:spcPct val="150000"/>
              </a:lnSpc>
              <a:spcBef>
                <a:spcPts val="1000"/>
              </a:spcBef>
              <a:buClrTx/>
              <a:buSzTx/>
              <a:buFont typeface="Wingdings" panose="05000000000000000000" pitchFamily="2" charset="2"/>
              <a:buChar char="Ø"/>
            </a:pPr>
            <a:r>
              <a:rPr lang="zh-CN" altLang="en-US" sz="2400"/>
              <a:t>输入处理：当网卡收到一个以太网帧时，IP层负责判断帧类型是否为IP包（EtherType=0x0800），提取IP头并校验，判断是否发给本机，如果是，就交给上层协议处理（比如ICMP）。</a:t>
            </a:r>
            <a:endParaRPr lang="zh-CN" altLang="en-US" sz="2400"/>
          </a:p>
          <a:p>
            <a:pPr marL="457200" indent="-457200" algn="l">
              <a:lnSpc>
                <a:spcPct val="150000"/>
              </a:lnSpc>
              <a:spcBef>
                <a:spcPts val="1000"/>
              </a:spcBef>
              <a:buClrTx/>
              <a:buSzTx/>
              <a:buFont typeface="Wingdings" panose="05000000000000000000" pitchFamily="2" charset="2"/>
              <a:buChar char="Ø"/>
            </a:pPr>
            <a:r>
              <a:rPr lang="zh-CN" altLang="en-US" sz="2400"/>
              <a:t>输出处理：上层协议（比如</a:t>
            </a:r>
            <a:r>
              <a:rPr lang="en-US" altLang="zh-CN" sz="2400"/>
              <a:t>ICMP</a:t>
            </a:r>
            <a:r>
              <a:rPr lang="zh-CN" altLang="en-US" sz="2400"/>
              <a:t>）交给</a:t>
            </a:r>
            <a:r>
              <a:rPr lang="en-US" altLang="zh-CN" sz="2400"/>
              <a:t>IP</a:t>
            </a:r>
            <a:r>
              <a:rPr lang="zh-CN" altLang="en-US" sz="2400"/>
              <a:t>一段数据；</a:t>
            </a:r>
            <a:r>
              <a:rPr lang="en-US" altLang="zh-CN" sz="2400"/>
              <a:t>IP</a:t>
            </a:r>
            <a:r>
              <a:rPr lang="zh-CN" altLang="en-US" sz="2400"/>
              <a:t>层根据路由表确定下一跳</a:t>
            </a:r>
            <a:r>
              <a:rPr lang="en-US" altLang="zh-CN" sz="2400"/>
              <a:t>IP</a:t>
            </a:r>
            <a:r>
              <a:rPr lang="zh-CN" altLang="en-US" sz="2400"/>
              <a:t>；调用</a:t>
            </a:r>
            <a:r>
              <a:rPr lang="en-US" altLang="zh-CN" sz="2400"/>
              <a:t>ARP</a:t>
            </a:r>
            <a:r>
              <a:rPr lang="zh-CN" altLang="en-US" sz="2400"/>
              <a:t>模块查找下一跳的</a:t>
            </a:r>
            <a:r>
              <a:rPr lang="en-US" altLang="zh-CN" sz="2400"/>
              <a:t>MAC</a:t>
            </a:r>
            <a:r>
              <a:rPr lang="zh-CN" altLang="en-US" sz="2400"/>
              <a:t>地址；构造完整的</a:t>
            </a:r>
            <a:r>
              <a:rPr lang="en-US" altLang="zh-CN" sz="2400"/>
              <a:t>IP</a:t>
            </a:r>
            <a:r>
              <a:rPr lang="zh-CN" altLang="en-US" sz="2400"/>
              <a:t>头，封装成以太网帧，发送出去。</a:t>
            </a:r>
            <a:endParaRPr lang="zh-CN" altLang="en-US" sz="240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实验实现流程与验证</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62330" y="1049020"/>
            <a:ext cx="9983470" cy="4851400"/>
          </a:xfrm>
          <a:prstGeom prst="rect">
            <a:avLst/>
          </a:prstGeom>
          <a:noFill/>
        </p:spPr>
        <p:txBody>
          <a:bodyPr wrap="square" rtlCol="0">
            <a:spAutoFit/>
          </a:bodyPr>
          <a:p>
            <a:r>
              <a:rPr lang="zh-CN" altLang="en-US" sz="2400">
                <a:sym typeface="+mn-ea"/>
              </a:rPr>
              <a:t>整个实验的实现思路其实是从底向上的：</a:t>
            </a:r>
            <a:endParaRPr lang="en-US" altLang="zh-CN" sz="2400">
              <a:sym typeface="+mn-ea"/>
            </a:endParaRPr>
          </a:p>
          <a:p>
            <a:pPr marL="457200" indent="-457200" algn="l">
              <a:lnSpc>
                <a:spcPct val="150000"/>
              </a:lnSpc>
              <a:spcBef>
                <a:spcPts val="1000"/>
              </a:spcBef>
              <a:buClrTx/>
              <a:buSzTx/>
              <a:buFont typeface="Wingdings" panose="05000000000000000000" pitchFamily="2" charset="2"/>
              <a:buChar char="Ø"/>
            </a:pPr>
            <a:r>
              <a:rPr lang="zh-CN" altLang="en-US" sz="2400">
                <a:sym typeface="+mn-ea"/>
              </a:rPr>
              <a:t>① 实现</a:t>
            </a:r>
            <a:r>
              <a:rPr lang="zh-CN" altLang="en-US" sz="2400">
                <a:sym typeface="+mn-ea"/>
              </a:rPr>
              <a:t>ARP协议，能发送请求、接收响应，维护缓存表。</a:t>
            </a:r>
            <a:endParaRPr lang="zh-CN" altLang="en-US" sz="2400">
              <a:sym typeface="+mn-ea"/>
            </a:endParaRPr>
          </a:p>
          <a:p>
            <a:pPr marL="457200" indent="-457200" algn="l">
              <a:lnSpc>
                <a:spcPct val="150000"/>
              </a:lnSpc>
              <a:spcBef>
                <a:spcPts val="1000"/>
              </a:spcBef>
              <a:buClrTx/>
              <a:buSzTx/>
              <a:buFont typeface="Wingdings" panose="05000000000000000000" pitchFamily="2" charset="2"/>
              <a:buChar char="Ø"/>
            </a:pPr>
            <a:r>
              <a:rPr lang="zh-CN" altLang="en-US" sz="2400">
                <a:sym typeface="+mn-ea"/>
              </a:rPr>
              <a:t>② 实现IP层输入输出处理，能封装IP包、调用</a:t>
            </a:r>
            <a:r>
              <a:rPr lang="zh-CN" altLang="en-US" sz="2400">
                <a:sym typeface="+mn-ea"/>
              </a:rPr>
              <a:t>ARP、正确解析收到的包。</a:t>
            </a:r>
            <a:endParaRPr lang="zh-CN" altLang="en-US" sz="2400">
              <a:sym typeface="+mn-ea"/>
            </a:endParaRPr>
          </a:p>
          <a:p>
            <a:pPr marL="457200" indent="-457200" algn="l">
              <a:lnSpc>
                <a:spcPct val="150000"/>
              </a:lnSpc>
              <a:spcBef>
                <a:spcPts val="1000"/>
              </a:spcBef>
              <a:buClrTx/>
              <a:buSzTx/>
              <a:buFont typeface="Wingdings" panose="05000000000000000000" pitchFamily="2" charset="2"/>
              <a:buChar char="Ø"/>
            </a:pPr>
            <a:r>
              <a:rPr lang="zh-CN" altLang="en-US" sz="2400">
                <a:sym typeface="+mn-ea"/>
              </a:rPr>
              <a:t>③ 实现ICMP协议，能生成Echo Request和解析</a:t>
            </a:r>
            <a:r>
              <a:rPr lang="zh-CN" altLang="en-US" sz="2400">
                <a:sym typeface="+mn-ea"/>
              </a:rPr>
              <a:t>Echo Reply。</a:t>
            </a:r>
            <a:endParaRPr lang="zh-CN" altLang="en-US" sz="2400">
              <a:sym typeface="+mn-ea"/>
            </a:endParaRPr>
          </a:p>
          <a:p>
            <a:pPr marL="457200" indent="-457200" algn="l">
              <a:lnSpc>
                <a:spcPct val="150000"/>
              </a:lnSpc>
              <a:spcBef>
                <a:spcPts val="1000"/>
              </a:spcBef>
              <a:buClrTx/>
              <a:buSzTx/>
              <a:buFont typeface="Wingdings" panose="05000000000000000000" pitchFamily="2" charset="2"/>
              <a:buChar char="Ø"/>
            </a:pPr>
            <a:r>
              <a:rPr lang="zh-CN" altLang="en-US" sz="2400">
                <a:sym typeface="+mn-ea"/>
              </a:rPr>
              <a:t>④ 使用Ping命令验证，触发ARP解析，完成</a:t>
            </a:r>
            <a:r>
              <a:rPr lang="zh-CN" altLang="en-US" sz="2400">
                <a:sym typeface="+mn-ea"/>
              </a:rPr>
              <a:t>ICMP往返通信。</a:t>
            </a:r>
            <a:endParaRPr lang="en-US" altLang="zh-CN" sz="2400">
              <a:sym typeface="+mn-ea"/>
            </a:endParaRPr>
          </a:p>
          <a:p>
            <a:pPr indent="457200" fontAlgn="auto">
              <a:lnSpc>
                <a:spcPct val="150000"/>
              </a:lnSpc>
            </a:pPr>
            <a:r>
              <a:rPr lang="en-US" altLang="zh-CN" sz="2400">
                <a:sym typeface="+mn-ea"/>
              </a:rPr>
              <a:t>Wireshark</a:t>
            </a:r>
            <a:r>
              <a:rPr lang="zh-CN" altLang="en-US" sz="2400">
                <a:sym typeface="+mn-ea"/>
              </a:rPr>
              <a:t>中我们就能看到完整的数据流：</a:t>
            </a:r>
            <a:endParaRPr lang="zh-CN" altLang="en-US" sz="2400">
              <a:sym typeface="+mn-ea"/>
            </a:endParaRPr>
          </a:p>
          <a:p>
            <a:pPr indent="457200" fontAlgn="auto">
              <a:lnSpc>
                <a:spcPct val="150000"/>
              </a:lnSpc>
            </a:pPr>
            <a:r>
              <a:rPr lang="en-US" altLang="zh-CN" sz="2400">
                <a:sym typeface="+mn-ea"/>
              </a:rPr>
              <a:t>ARP</a:t>
            </a:r>
            <a:r>
              <a:rPr lang="zh-CN" altLang="en-US" sz="2400">
                <a:sym typeface="+mn-ea"/>
              </a:rPr>
              <a:t>请求</a:t>
            </a:r>
            <a:r>
              <a:rPr lang="en-US" altLang="zh-CN" sz="2400">
                <a:sym typeface="+mn-ea"/>
              </a:rPr>
              <a:t> </a:t>
            </a:r>
            <a:r>
              <a:rPr lang="en-US" altLang="en-US" sz="2400">
                <a:sym typeface="+mn-ea"/>
              </a:rPr>
              <a:t>→</a:t>
            </a:r>
            <a:r>
              <a:rPr lang="en-US" altLang="zh-CN" sz="2400">
                <a:sym typeface="+mn-ea"/>
              </a:rPr>
              <a:t> ARP</a:t>
            </a:r>
            <a:r>
              <a:rPr lang="zh-CN" altLang="en-US" sz="2400">
                <a:sym typeface="+mn-ea"/>
              </a:rPr>
              <a:t>响应</a:t>
            </a:r>
            <a:r>
              <a:rPr lang="en-US" altLang="zh-CN" sz="2400">
                <a:sym typeface="+mn-ea"/>
              </a:rPr>
              <a:t> </a:t>
            </a:r>
            <a:r>
              <a:rPr lang="en-US" altLang="en-US" sz="2400">
                <a:sym typeface="+mn-ea"/>
              </a:rPr>
              <a:t>→</a:t>
            </a:r>
            <a:r>
              <a:rPr lang="en-US" altLang="zh-CN" sz="2400">
                <a:sym typeface="+mn-ea"/>
              </a:rPr>
              <a:t> ICMP</a:t>
            </a:r>
            <a:r>
              <a:rPr lang="zh-CN" altLang="en-US" sz="2400">
                <a:sym typeface="+mn-ea"/>
              </a:rPr>
              <a:t>请求</a:t>
            </a:r>
            <a:r>
              <a:rPr lang="en-US" altLang="zh-CN" sz="2400">
                <a:sym typeface="+mn-ea"/>
              </a:rPr>
              <a:t> </a:t>
            </a:r>
            <a:r>
              <a:rPr lang="en-US" altLang="en-US" sz="2400">
                <a:sym typeface="+mn-ea"/>
              </a:rPr>
              <a:t>→</a:t>
            </a:r>
            <a:r>
              <a:rPr lang="en-US" altLang="zh-CN" sz="2400">
                <a:sym typeface="+mn-ea"/>
              </a:rPr>
              <a:t> ICMP</a:t>
            </a:r>
            <a:r>
              <a:rPr lang="zh-CN" altLang="en-US" sz="2400">
                <a:sym typeface="+mn-ea"/>
              </a:rPr>
              <a:t>应答。</a:t>
            </a:r>
            <a:endParaRPr lang="zh-CN" altLang="en-US" sz="2400">
              <a:sym typeface="+mn-ea"/>
            </a:endParaRPr>
          </a:p>
          <a:p>
            <a:pPr indent="457200" fontAlgn="auto">
              <a:lnSpc>
                <a:spcPct val="150000"/>
              </a:lnSpc>
            </a:pPr>
            <a:r>
              <a:rPr lang="zh-CN" altLang="en-US" sz="2400">
                <a:sym typeface="+mn-ea"/>
              </a:rPr>
              <a:t>这表明整个协议栈协同工作正常。</a:t>
            </a:r>
            <a:endParaRPr lang="zh-CN" altLang="en-US" sz="2400">
              <a:sym typeface="+mn-ea"/>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2775" y="668020"/>
            <a:ext cx="7005955" cy="1558925"/>
          </a:xfrm>
        </p:spPr>
        <p:txBody>
          <a:bodyPr/>
          <a:lstStyle/>
          <a:p>
            <a:pPr algn="l"/>
            <a:r>
              <a:rPr lang="en-US" altLang="zh-CN" dirty="0"/>
              <a:t>ICMP</a:t>
            </a:r>
            <a:r>
              <a:rPr lang="zh-CN" altLang="en-US" dirty="0"/>
              <a:t>协议实现</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ICMP</a:t>
            </a:r>
            <a:r>
              <a:rPr lang="zh-CN" altLang="en-US" sz="2800" dirty="0"/>
              <a:t>协议实验要求</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657225" y="1025525"/>
            <a:ext cx="10793095" cy="4702810"/>
          </a:xfrm>
          <a:prstGeom prst="rect">
            <a:avLst/>
          </a:prstGeom>
          <a:solidFill>
            <a:schemeClr val="bg1"/>
          </a:solidFill>
        </p:spPr>
        <p:txBody>
          <a:bodyPr wrap="square">
            <a:spAutoFit/>
          </a:bodyPr>
          <a:p>
            <a:pPr marL="752475" indent="-285750" algn="l" defTabSz="914400" fontAlgn="auto">
              <a:lnSpc>
                <a:spcPct val="125000"/>
              </a:lnSpc>
              <a:spcBef>
                <a:spcPts val="1000"/>
              </a:spcBef>
              <a:buClrTx/>
              <a:buSzTx/>
              <a:buFont typeface="Wingdings" panose="05000000000000000000" pitchFamily="2" charset="2"/>
              <a:buChar char="l"/>
            </a:pPr>
            <a:r>
              <a:rPr lang="zh-CN" altLang="en-US" sz="2400">
                <a:latin typeface="Times New Roman" panose="02020603050405020304" pitchFamily="18" charset="0"/>
                <a:sym typeface="+mn-ea"/>
              </a:rPr>
              <a:t>实现</a:t>
            </a:r>
            <a:r>
              <a:rPr lang="en-US" altLang="zh-CN" sz="2400">
                <a:latin typeface="Times New Roman" panose="02020603050405020304" pitchFamily="18" charset="0"/>
                <a:sym typeface="+mn-ea"/>
              </a:rPr>
              <a:t> ICMP</a:t>
            </a:r>
            <a:r>
              <a:rPr lang="zh-CN" altLang="en-US" sz="2400">
                <a:latin typeface="Times New Roman" panose="02020603050405020304" pitchFamily="18" charset="0"/>
                <a:sym typeface="+mn-ea"/>
              </a:rPr>
              <a:t>协议的核心功能，包括回显请求与应答；</a:t>
            </a:r>
            <a:endParaRPr lang="zh-CN" altLang="en-US" sz="2400">
              <a:latin typeface="Times New Roman" panose="02020603050405020304" pitchFamily="18" charset="0"/>
              <a:sym typeface="+mn-ea"/>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400" dirty="0">
                <a:latin typeface="Times New Roman" panose="02020603050405020304" pitchFamily="18" charset="0"/>
                <a:ea typeface="宋体" panose="02010600030101010101" pitchFamily="2" charset="-122"/>
                <a:sym typeface="+mn-ea"/>
              </a:rPr>
              <a:t>掌握协议栈各层间的接口设计，学会与应用层、</a:t>
            </a:r>
            <a:r>
              <a:rPr lang="en-US" altLang="zh-CN" sz="2400" dirty="0">
                <a:latin typeface="Times New Roman" panose="02020603050405020304" pitchFamily="18" charset="0"/>
                <a:ea typeface="宋体" panose="02010600030101010101" pitchFamily="2" charset="-122"/>
                <a:sym typeface="+mn-ea"/>
              </a:rPr>
              <a:t>IP</a:t>
            </a:r>
            <a:r>
              <a:rPr lang="zh-CN" altLang="en-US" sz="2400" dirty="0">
                <a:latin typeface="Times New Roman" panose="02020603050405020304" pitchFamily="18" charset="0"/>
                <a:ea typeface="宋体" panose="02010600030101010101" pitchFamily="2" charset="-122"/>
                <a:sym typeface="+mn-ea"/>
              </a:rPr>
              <a:t>层交互的方法；</a:t>
            </a:r>
            <a:endParaRPr lang="zh-CN" altLang="en-US" sz="24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400" dirty="0">
                <a:solidFill>
                  <a:schemeClr val="tx1"/>
                </a:solidFill>
                <a:latin typeface="Times New Roman" panose="02020603050405020304" pitchFamily="18" charset="0"/>
                <a:ea typeface="宋体" panose="02010600030101010101" pitchFamily="2" charset="-122"/>
              </a:rPr>
              <a:t>基于</a:t>
            </a:r>
            <a:r>
              <a:rPr lang="en-US" altLang="zh-CN" sz="2400" dirty="0">
                <a:solidFill>
                  <a:schemeClr val="tx1"/>
                </a:solidFill>
                <a:latin typeface="Times New Roman" panose="02020603050405020304" pitchFamily="18" charset="0"/>
                <a:ea typeface="宋体" panose="02010600030101010101" pitchFamily="2" charset="-122"/>
              </a:rPr>
              <a:t> ICMP</a:t>
            </a:r>
            <a:r>
              <a:rPr lang="zh-CN" altLang="en-US" sz="2400" dirty="0">
                <a:solidFill>
                  <a:schemeClr val="tx1"/>
                </a:solidFill>
                <a:latin typeface="Times New Roman" panose="02020603050405020304" pitchFamily="18" charset="0"/>
                <a:ea typeface="宋体" panose="02010600030101010101" pitchFamily="2" charset="-122"/>
              </a:rPr>
              <a:t>协议实现</a:t>
            </a:r>
            <a:r>
              <a:rPr lang="en-US" altLang="zh-CN" sz="2400" dirty="0">
                <a:solidFill>
                  <a:schemeClr val="tx1"/>
                </a:solidFill>
                <a:latin typeface="Times New Roman" panose="02020603050405020304" pitchFamily="18" charset="0"/>
                <a:ea typeface="宋体" panose="02010600030101010101" pitchFamily="2" charset="-122"/>
              </a:rPr>
              <a:t>ping</a:t>
            </a:r>
            <a:r>
              <a:rPr lang="zh-CN" altLang="en-US" sz="2400" dirty="0">
                <a:solidFill>
                  <a:schemeClr val="tx1"/>
                </a:solidFill>
                <a:latin typeface="Times New Roman" panose="02020603050405020304" pitchFamily="18" charset="0"/>
                <a:ea typeface="宋体" panose="02010600030101010101" pitchFamily="2" charset="-122"/>
              </a:rPr>
              <a:t>工具，基于</a:t>
            </a:r>
            <a:r>
              <a:rPr lang="en-US" altLang="zh-CN" sz="2400" dirty="0">
                <a:solidFill>
                  <a:schemeClr val="tx1"/>
                </a:solidFill>
                <a:latin typeface="Times New Roman" panose="02020603050405020304" pitchFamily="18" charset="0"/>
                <a:ea typeface="宋体" panose="02010600030101010101" pitchFamily="2" charset="-122"/>
              </a:rPr>
              <a:t>ICMP</a:t>
            </a:r>
            <a:r>
              <a:rPr lang="zh-CN" altLang="en-US" sz="2400" dirty="0">
                <a:solidFill>
                  <a:schemeClr val="tx1"/>
                </a:solidFill>
                <a:latin typeface="Times New Roman" panose="02020603050405020304" pitchFamily="18" charset="0"/>
                <a:ea typeface="宋体" panose="02010600030101010101" pitchFamily="2" charset="-122"/>
              </a:rPr>
              <a:t>协议实现</a:t>
            </a:r>
            <a:r>
              <a:rPr lang="en-US" altLang="zh-CN" sz="2400" dirty="0">
                <a:solidFill>
                  <a:schemeClr val="tx1"/>
                </a:solidFill>
                <a:latin typeface="Times New Roman" panose="02020603050405020304" pitchFamily="18" charset="0"/>
                <a:ea typeface="宋体" panose="02010600030101010101" pitchFamily="2" charset="-122"/>
              </a:rPr>
              <a:t>traceroute</a:t>
            </a:r>
            <a:r>
              <a:rPr lang="zh-CN" altLang="en-US" sz="2400" dirty="0">
                <a:solidFill>
                  <a:schemeClr val="tx1"/>
                </a:solidFill>
                <a:latin typeface="Times New Roman" panose="02020603050405020304" pitchFamily="18" charset="0"/>
                <a:ea typeface="宋体" panose="02010600030101010101" pitchFamily="2" charset="-122"/>
              </a:rPr>
              <a:t>工具；</a:t>
            </a:r>
            <a:endParaRPr lang="zh-CN" altLang="en-US" sz="24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400" dirty="0">
                <a:solidFill>
                  <a:schemeClr val="tx1"/>
                </a:solidFill>
                <a:latin typeface="Times New Roman" panose="02020603050405020304" pitchFamily="18" charset="0"/>
                <a:ea typeface="宋体" panose="02010600030101010101" pitchFamily="2" charset="-122"/>
              </a:rPr>
              <a:t>测试</a:t>
            </a:r>
            <a:r>
              <a:rPr lang="en-US" altLang="zh-CN" sz="2400" dirty="0">
                <a:solidFill>
                  <a:schemeClr val="tx1"/>
                </a:solidFill>
                <a:latin typeface="Times New Roman" panose="02020603050405020304" pitchFamily="18" charset="0"/>
                <a:ea typeface="宋体" panose="02010600030101010101" pitchFamily="2" charset="-122"/>
              </a:rPr>
              <a:t>ping</a:t>
            </a:r>
            <a:r>
              <a:rPr lang="zh-CN" altLang="en-US" sz="2400" dirty="0">
                <a:solidFill>
                  <a:schemeClr val="tx1"/>
                </a:solidFill>
                <a:latin typeface="Times New Roman" panose="02020603050405020304" pitchFamily="18" charset="0"/>
                <a:ea typeface="宋体" panose="02010600030101010101" pitchFamily="2" charset="-122"/>
              </a:rPr>
              <a:t>功能，正确计算往返时间和丢包率；</a:t>
            </a:r>
            <a:endParaRPr lang="zh-CN" altLang="en-US" sz="24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400" dirty="0">
                <a:solidFill>
                  <a:schemeClr val="tx1"/>
                </a:solidFill>
                <a:latin typeface="Times New Roman" panose="02020603050405020304" pitchFamily="18" charset="0"/>
                <a:ea typeface="宋体" panose="02010600030101010101" pitchFamily="2" charset="-122"/>
              </a:rPr>
              <a:t>测试</a:t>
            </a:r>
            <a:r>
              <a:rPr lang="en-US" altLang="zh-CN" sz="2400" dirty="0">
                <a:solidFill>
                  <a:schemeClr val="tx1"/>
                </a:solidFill>
                <a:latin typeface="Times New Roman" panose="02020603050405020304" pitchFamily="18" charset="0"/>
                <a:ea typeface="宋体" panose="02010600030101010101" pitchFamily="2" charset="-122"/>
              </a:rPr>
              <a:t> traceroute</a:t>
            </a:r>
            <a:r>
              <a:rPr lang="zh-CN" altLang="en-US" sz="2400" dirty="0">
                <a:solidFill>
                  <a:schemeClr val="tx1"/>
                </a:solidFill>
                <a:latin typeface="Times New Roman" panose="02020603050405020304" pitchFamily="18" charset="0"/>
                <a:ea typeface="宋体" panose="02010600030101010101" pitchFamily="2" charset="-122"/>
              </a:rPr>
              <a:t>功能，能正确显示路径中的各个路由器。</a:t>
            </a:r>
            <a:endParaRPr lang="zh-CN" altLang="en-US" sz="2400" dirty="0">
              <a:solidFill>
                <a:schemeClr val="tx1"/>
              </a:solidFill>
              <a:latin typeface="Times New Roman" panose="02020603050405020304" pitchFamily="18" charset="0"/>
              <a:ea typeface="宋体" panose="02010600030101010101" pitchFamily="2" charset="-122"/>
            </a:endParaRPr>
          </a:p>
          <a:p>
            <a:pPr algn="l" defTabSz="914400" fontAlgn="auto">
              <a:lnSpc>
                <a:spcPct val="150000"/>
              </a:lnSpc>
              <a:spcBef>
                <a:spcPts val="1000"/>
              </a:spcBef>
              <a:buClrTx/>
              <a:buSzTx/>
              <a:buFont typeface="Wingdings" panose="05000000000000000000" pitchFamily="2" charset="2"/>
            </a:pPr>
            <a:r>
              <a:rPr lang="zh-CN" altLang="en-US" sz="2400">
                <a:latin typeface="Times New Roman" panose="02020603050405020304" pitchFamily="18" charset="0"/>
              </a:rPr>
              <a:t>扩展实验（可选）：</a:t>
            </a:r>
            <a:r>
              <a:rPr lang="en-US" altLang="zh-CN" sz="2400">
                <a:latin typeface="Times New Roman" panose="02020603050405020304" pitchFamily="18" charset="0"/>
              </a:rPr>
              <a:t>ICMP-based </a:t>
            </a:r>
            <a:r>
              <a:rPr lang="zh-CN" altLang="en-US" sz="2400">
                <a:latin typeface="Times New Roman" panose="02020603050405020304" pitchFamily="18" charset="0"/>
              </a:rPr>
              <a:t>网络质量监测</a:t>
            </a:r>
            <a:endParaRPr lang="zh-CN" altLang="en-US" sz="2400">
              <a:latin typeface="Times New Roman" panose="02020603050405020304" pitchFamily="18" charset="0"/>
            </a:endParaRPr>
          </a:p>
          <a:p>
            <a:pPr indent="457200" algn="just" defTabSz="266700" fontAlgn="auto">
              <a:lnSpc>
                <a:spcPct val="150000"/>
              </a:lnSpc>
              <a:spcBef>
                <a:spcPct val="0"/>
              </a:spcBef>
              <a:spcAft>
                <a:spcPct val="0"/>
              </a:spcAft>
            </a:pPr>
            <a:r>
              <a:rPr lang="zh-CN" altLang="en-US" sz="2400">
                <a:solidFill>
                  <a:srgbClr val="000000"/>
                </a:solidFill>
                <a:latin typeface="Times New Roman" panose="02020603050405020304" pitchFamily="18" charset="0"/>
                <a:ea typeface="宋体" panose="02010600030101010101" pitchFamily="2" charset="-122"/>
              </a:rPr>
              <a:t>基于</a:t>
            </a:r>
            <a:r>
              <a:rPr lang="en-US" altLang="zh-CN" sz="2400">
                <a:solidFill>
                  <a:srgbClr val="000000"/>
                </a:solidFill>
                <a:latin typeface="Times New Roman" panose="02020603050405020304" pitchFamily="18" charset="0"/>
                <a:ea typeface="宋体" panose="02010600030101010101" pitchFamily="2" charset="-122"/>
              </a:rPr>
              <a:t> ICMP </a:t>
            </a:r>
            <a:r>
              <a:rPr lang="zh-CN" altLang="en-US" sz="2400">
                <a:solidFill>
                  <a:srgbClr val="000000"/>
                </a:solidFill>
                <a:latin typeface="Times New Roman" panose="02020603050405020304" pitchFamily="18" charset="0"/>
                <a:ea typeface="宋体" panose="02010600030101010101" pitchFamily="2" charset="-122"/>
              </a:rPr>
              <a:t>扩展，设计支持带宽估算、抖动测量的机制（如通过不同大小的载荷报文），实现对应算法，并可视化结果。</a:t>
            </a:r>
            <a:endParaRPr lang="zh-CN" altLang="en-US" sz="2400">
              <a:solidFill>
                <a:srgbClr val="00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657151" y="1049173"/>
            <a:ext cx="10483850" cy="1857375"/>
          </a:xfrm>
        </p:spPr>
        <p:txBody>
          <a:bodyPr/>
          <a:lstStyle/>
          <a:p>
            <a:pPr indent="457200" algn="l">
              <a:lnSpc>
                <a:spcPct val="150000"/>
              </a:lnSpc>
              <a:buClrTx/>
              <a:buSzTx/>
              <a:buNone/>
            </a:pPr>
            <a:r>
              <a:rPr lang="zh-CN" altLang="en-US" sz="2400" b="0">
                <a:solidFill>
                  <a:schemeClr val="tx1"/>
                </a:solidFill>
                <a:latin typeface="+mn-lt"/>
                <a:ea typeface="+mn-ea"/>
              </a:rPr>
              <a:t>TCP：IP协议栈：TCP/IP协议栈是互联网通信的核心框架</a:t>
            </a:r>
            <a:endParaRPr lang="zh-CN" altLang="en-US" sz="2400" b="0">
              <a:solidFill>
                <a:schemeClr val="tx1"/>
              </a:solidFill>
              <a:latin typeface="+mn-lt"/>
              <a:ea typeface="+mn-ea"/>
            </a:endParaRPr>
          </a:p>
          <a:p>
            <a:pPr algn="l">
              <a:buClrTx/>
              <a:buSzTx/>
            </a:pPr>
            <a:r>
              <a:rPr lang="en-US" altLang="zh-CN" sz="3200" dirty="0">
                <a:latin typeface="宋体" panose="02010600030101010101" pitchFamily="2" charset="-122"/>
                <a:ea typeface="宋体" panose="02010600030101010101" pitchFamily="2" charset="-122"/>
                <a:cs typeface="宋体" panose="02010600030101010101" pitchFamily="2" charset="-122"/>
              </a:rPr>
              <a:t>	</a:t>
            </a:r>
            <a:endParaRPr lang="zh-CN" altLang="en-US" sz="3200" b="1" dirty="0">
              <a:solidFill>
                <a:srgbClr val="025845"/>
              </a:solidFill>
              <a:latin typeface="宋体" panose="02010600030101010101" pitchFamily="2" charset="-122"/>
              <a:ea typeface="宋体" panose="02010600030101010101" pitchFamily="2" charset="-122"/>
              <a:cs typeface="宋体" panose="02010600030101010101" pitchFamily="2" charset="-122"/>
            </a:endParaRPr>
          </a:p>
        </p:txBody>
      </p:sp>
      <p:sp>
        <p:nvSpPr>
          <p:cNvPr id="12" name="文本占位符 11"/>
          <p:cNvSpPr>
            <a:spLocks noGrp="1"/>
          </p:cNvSpPr>
          <p:nvPr>
            <p:ph type="body" sz="quarter" idx="19"/>
          </p:nvPr>
        </p:nvSpPr>
        <p:spPr/>
        <p:txBody>
          <a:bodyPr>
            <a:normAutofit fontScale="97500" lnSpcReduction="10000"/>
          </a:bodyPr>
          <a:lstStyle/>
          <a:p>
            <a:endParaRPr lang="zh-CN" altLang="en-US"/>
          </a:p>
        </p:txBody>
      </p:sp>
      <p:sp>
        <p:nvSpPr>
          <p:cNvPr id="3" name="文本占位符 6"/>
          <p:cNvSpPr>
            <a:spLocks noGrp="1"/>
          </p:cNvSpPr>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TCP/IP</a:t>
            </a:r>
            <a:r>
              <a:rPr lang="zh-CN" altLang="en-US" sz="2800" dirty="0"/>
              <a:t>协议栈</a:t>
            </a:r>
            <a:endParaRPr lang="zh-CN" altLang="en-US" sz="2800" dirty="0"/>
          </a:p>
        </p:txBody>
      </p:sp>
      <p:grpSp>
        <p:nvGrpSpPr>
          <p:cNvPr id="19" name="组合 18"/>
          <p:cNvGrpSpPr/>
          <p:nvPr/>
        </p:nvGrpSpPr>
        <p:grpSpPr>
          <a:xfrm rot="18900000">
            <a:off x="425185" y="187700"/>
            <a:ext cx="530447" cy="705898"/>
            <a:chOff x="1417969" y="-178881"/>
            <a:chExt cx="985343" cy="1311255"/>
          </a:xfrm>
        </p:grpSpPr>
        <p:sp>
          <p:nvSpPr>
            <p:cNvPr id="20" name="矩形 19"/>
            <p:cNvSpPr/>
            <p:nvPr>
              <p:custDataLst>
                <p:tags r:id="rId1"/>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custDataLst>
                <p:tags r:id="rId2"/>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a:stretch>
            <a:fillRect/>
          </a:stretch>
        </p:blipFill>
        <p:spPr>
          <a:xfrm>
            <a:off x="3180748" y="1778451"/>
            <a:ext cx="5562658" cy="4610743"/>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ICMP</a:t>
            </a:r>
            <a:r>
              <a:rPr lang="zh-CN" altLang="en-US" sz="2800" dirty="0"/>
              <a:t>协议</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p:nvPr/>
        </p:nvPicPr>
        <p:blipFill>
          <a:blip r:embed="rId5"/>
          <a:stretch>
            <a:fillRect/>
          </a:stretch>
        </p:blipFill>
        <p:spPr>
          <a:xfrm>
            <a:off x="642938" y="1390650"/>
            <a:ext cx="10525125" cy="3695700"/>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ICMP</a:t>
            </a:r>
            <a:r>
              <a:rPr lang="zh-CN" altLang="en-US" sz="2800" dirty="0"/>
              <a:t>协议的包格式</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p:nvPr/>
        </p:nvPicPr>
        <p:blipFill>
          <a:blip r:embed="rId5"/>
          <a:stretch>
            <a:fillRect/>
          </a:stretch>
        </p:blipFill>
        <p:spPr>
          <a:xfrm>
            <a:off x="171450" y="2124710"/>
            <a:ext cx="11468100" cy="220980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ICMP</a:t>
            </a:r>
            <a:r>
              <a:rPr lang="zh-CN" altLang="en-US" sz="2800" dirty="0"/>
              <a:t>报文组成</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p:nvPr/>
        </p:nvPicPr>
        <p:blipFill>
          <a:blip r:embed="rId5"/>
          <a:stretch>
            <a:fillRect/>
          </a:stretch>
        </p:blipFill>
        <p:spPr>
          <a:xfrm>
            <a:off x="1547813" y="1500188"/>
            <a:ext cx="8715375" cy="3476625"/>
          </a:xfrm>
          <a:prstGeom prst="rect">
            <a:avLst/>
          </a:prstGeom>
        </p:spPr>
      </p:pic>
      <p:sp>
        <p:nvSpPr>
          <p:cNvPr id="5" name="文本框 4"/>
          <p:cNvSpPr txBox="1"/>
          <p:nvPr/>
        </p:nvSpPr>
        <p:spPr>
          <a:xfrm>
            <a:off x="6382385" y="2362200"/>
            <a:ext cx="3281045" cy="398780"/>
          </a:xfrm>
          <a:prstGeom prst="rect">
            <a:avLst/>
          </a:prstGeom>
          <a:noFill/>
        </p:spPr>
        <p:txBody>
          <a:bodyPr wrap="square" rtlCol="0">
            <a:spAutoFit/>
          </a:bodyPr>
          <a:p>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8 </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回显请求；</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0 </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回显应答</a:t>
            </a:r>
            <a:endPar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ym typeface="+mn-ea"/>
              </a:rPr>
              <a:t>ICMP </a:t>
            </a:r>
            <a:r>
              <a:rPr lang="zh-CN" altLang="en-US" sz="2800" dirty="0">
                <a:sym typeface="+mn-ea"/>
              </a:rPr>
              <a:t>不可达报文</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p:nvPr/>
        </p:nvPicPr>
        <p:blipFill>
          <a:blip r:embed="rId5"/>
          <a:stretch>
            <a:fillRect/>
          </a:stretch>
        </p:blipFill>
        <p:spPr>
          <a:xfrm>
            <a:off x="1889125" y="973138"/>
            <a:ext cx="8058150" cy="1343025"/>
          </a:xfrm>
          <a:prstGeom prst="rect">
            <a:avLst/>
          </a:prstGeom>
        </p:spPr>
      </p:pic>
      <p:pic>
        <p:nvPicPr>
          <p:cNvPr id="3" name="图片 2"/>
          <p:cNvPicPr/>
          <p:nvPr/>
        </p:nvPicPr>
        <p:blipFill>
          <a:blip r:embed="rId6"/>
          <a:stretch>
            <a:fillRect/>
          </a:stretch>
        </p:blipFill>
        <p:spPr>
          <a:xfrm>
            <a:off x="2083118" y="2770823"/>
            <a:ext cx="7667624" cy="2809875"/>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ICMP</a:t>
            </a:r>
            <a:r>
              <a:rPr lang="zh-CN" altLang="en-US" sz="2800" dirty="0"/>
              <a:t>协议实现</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98475" y="1131570"/>
            <a:ext cx="11022965" cy="3255645"/>
          </a:xfrm>
          <a:prstGeom prst="rect">
            <a:avLst/>
          </a:prstGeom>
          <a:noFill/>
        </p:spPr>
        <p:txBody>
          <a:bodyPr wrap="square" rtlCol="0">
            <a:noAutofit/>
          </a:bodyPr>
          <a:p>
            <a:pPr marL="457200" indent="-457200" algn="l" fontAlgn="auto">
              <a:lnSpc>
                <a:spcPct val="150000"/>
              </a:lnSpc>
              <a:spcBef>
                <a:spcPts val="1000"/>
              </a:spcBef>
              <a:buClrTx/>
              <a:buSzTx/>
              <a:buFont typeface="Wingdings" panose="05000000000000000000" pitchFamily="2" charset="2"/>
              <a:buChar char="Ø"/>
            </a:pPr>
            <a:r>
              <a:rPr lang="zh-CN" altLang="en-US" sz="2400"/>
              <a:t>回显请求与响应：源主机主动发出</a:t>
            </a:r>
            <a:r>
              <a:rPr lang="en-US" altLang="zh-CN" sz="2400">
                <a:sym typeface="+mn-ea"/>
              </a:rPr>
              <a:t>ICMP</a:t>
            </a:r>
            <a:r>
              <a:rPr lang="zh-CN" altLang="en-US" sz="2400">
                <a:sym typeface="+mn-ea"/>
              </a:rPr>
              <a:t>回显请求（</a:t>
            </a:r>
            <a:r>
              <a:rPr lang="en-US" altLang="zh-CN" sz="2400">
                <a:sym typeface="+mn-ea"/>
              </a:rPr>
              <a:t>Type=8</a:t>
            </a:r>
            <a:r>
              <a:rPr lang="zh-CN" altLang="en-US" sz="2400">
                <a:sym typeface="+mn-ea"/>
              </a:rPr>
              <a:t>）</a:t>
            </a:r>
            <a:r>
              <a:rPr lang="zh-CN" altLang="en-US" sz="2400"/>
              <a:t>，目标主机收到后解析报文并立即构造回显应答（</a:t>
            </a:r>
            <a:r>
              <a:rPr lang="en-US" altLang="zh-CN" sz="2400"/>
              <a:t>Type=0</a:t>
            </a:r>
            <a:r>
              <a:rPr lang="zh-CN" altLang="en-US" sz="2400"/>
              <a:t>），将请求中的标识符、序列号及数据原样返回。通过记录发送与接收时间戳，可准确计算往返时延（</a:t>
            </a:r>
            <a:r>
              <a:rPr lang="en-US" altLang="zh-CN" sz="2400"/>
              <a:t>RTT</a:t>
            </a:r>
            <a:r>
              <a:rPr lang="zh-CN" altLang="en-US" sz="2400"/>
              <a:t>），评估网络连通性与通信质量。</a:t>
            </a:r>
            <a:endParaRPr lang="zh-CN" altLang="en-US" sz="2400"/>
          </a:p>
          <a:p>
            <a:pPr indent="0" fontAlgn="auto">
              <a:lnSpc>
                <a:spcPct val="150000"/>
              </a:lnSpc>
            </a:pPr>
            <a:endParaRPr lang="zh-CN" altLang="en-US" sz="2400"/>
          </a:p>
        </p:txBody>
      </p:sp>
      <p:pic>
        <p:nvPicPr>
          <p:cNvPr id="8" name="图片 20"/>
          <p:cNvPicPr>
            <a:picLocks noChangeAspect="1"/>
          </p:cNvPicPr>
          <p:nvPr/>
        </p:nvPicPr>
        <p:blipFill>
          <a:blip r:embed="rId5"/>
          <a:stretch>
            <a:fillRect/>
          </a:stretch>
        </p:blipFill>
        <p:spPr>
          <a:xfrm>
            <a:off x="3486785" y="3730625"/>
            <a:ext cx="5405120" cy="2320925"/>
          </a:xfrm>
          <a:prstGeom prst="rect">
            <a:avLst/>
          </a:prstGeom>
          <a:noFill/>
          <a:ln>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ICMP</a:t>
            </a:r>
            <a:r>
              <a:rPr lang="zh-CN" altLang="en-US" sz="2800" dirty="0"/>
              <a:t>协议实现</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479425" y="984885"/>
            <a:ext cx="11022965" cy="3255645"/>
          </a:xfrm>
          <a:prstGeom prst="rect">
            <a:avLst/>
          </a:prstGeom>
          <a:noFill/>
        </p:spPr>
        <p:txBody>
          <a:bodyPr wrap="square" rtlCol="0">
            <a:noAutofit/>
          </a:bodyPr>
          <a:p>
            <a:pPr marL="457200" indent="-457200" algn="l" fontAlgn="auto">
              <a:lnSpc>
                <a:spcPct val="150000"/>
              </a:lnSpc>
              <a:spcBef>
                <a:spcPts val="1000"/>
              </a:spcBef>
              <a:buClrTx/>
              <a:buSzTx/>
              <a:buFont typeface="Wingdings" panose="05000000000000000000" pitchFamily="2" charset="2"/>
              <a:buChar char="Ø"/>
            </a:pPr>
            <a:r>
              <a:rPr lang="zh-CN" altLang="en-US" sz="2400"/>
              <a:t>差错报告：当</a:t>
            </a:r>
            <a:r>
              <a:rPr lang="en-US" altLang="zh-CN" sz="2400"/>
              <a:t>IP</a:t>
            </a:r>
            <a:r>
              <a:rPr lang="zh-CN" altLang="en-US" sz="2400"/>
              <a:t>层处理数据包出现异常（如协议不支持、端口不可达）时，</a:t>
            </a:r>
            <a:r>
              <a:rPr lang="en-US" altLang="zh-CN" sz="2400"/>
              <a:t>ICMP</a:t>
            </a:r>
            <a:r>
              <a:rPr lang="zh-CN" altLang="en-US" sz="2400"/>
              <a:t>通过发送</a:t>
            </a:r>
            <a:r>
              <a:rPr lang="en-US" altLang="zh-CN" sz="2400"/>
              <a:t>“</a:t>
            </a:r>
            <a:r>
              <a:rPr lang="zh-CN" altLang="en-US" sz="2400"/>
              <a:t>目的不可达</a:t>
            </a:r>
            <a:r>
              <a:rPr lang="en-US" altLang="zh-CN" sz="2400"/>
              <a:t>”</a:t>
            </a:r>
            <a:r>
              <a:rPr lang="zh-CN" altLang="en-US" sz="2400"/>
              <a:t>报文（</a:t>
            </a:r>
            <a:r>
              <a:rPr lang="en-US" altLang="zh-CN" sz="2400"/>
              <a:t>Type=3</a:t>
            </a:r>
            <a:r>
              <a:rPr lang="zh-CN" altLang="en-US" sz="2400"/>
              <a:t>）向源端反馈错误。代码字段进一步区分具体错误原因，例如协议不可达（</a:t>
            </a:r>
            <a:r>
              <a:rPr lang="en-US" altLang="zh-CN" sz="2400"/>
              <a:t>Code=1</a:t>
            </a:r>
            <a:r>
              <a:rPr lang="zh-CN" altLang="en-US" sz="2400"/>
              <a:t>）或端口不可达（</a:t>
            </a:r>
            <a:r>
              <a:rPr lang="en-US" altLang="zh-CN" sz="2400"/>
              <a:t>Code=3</a:t>
            </a:r>
            <a:r>
              <a:rPr lang="zh-CN" altLang="en-US" sz="2400"/>
              <a:t>），帮助定位通信故障。</a:t>
            </a: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t>抓包验证：使用</a:t>
            </a:r>
            <a:r>
              <a:rPr lang="en-US" altLang="zh-CN" sz="2400"/>
              <a:t>Wireshark</a:t>
            </a:r>
            <a:r>
              <a:rPr lang="zh-CN" altLang="en-US" sz="2400"/>
              <a:t>可捕获完整的</a:t>
            </a:r>
            <a:r>
              <a:rPr lang="en-US" altLang="zh-CN" sz="2400"/>
              <a:t>ICMP</a:t>
            </a:r>
            <a:r>
              <a:rPr lang="zh-CN" altLang="en-US" sz="2400"/>
              <a:t>交互过程。</a:t>
            </a:r>
            <a:endParaRPr lang="zh-CN" altLang="en-US" sz="2400"/>
          </a:p>
          <a:p>
            <a:pPr indent="0" fontAlgn="auto">
              <a:lnSpc>
                <a:spcPct val="150000"/>
              </a:lnSpc>
            </a:pPr>
            <a:endParaRPr lang="zh-CN" altLang="en-US" sz="2400"/>
          </a:p>
        </p:txBody>
      </p:sp>
      <p:pic>
        <p:nvPicPr>
          <p:cNvPr id="7" name="图片 19"/>
          <p:cNvPicPr>
            <a:picLocks noChangeAspect="1"/>
          </p:cNvPicPr>
          <p:nvPr/>
        </p:nvPicPr>
        <p:blipFill>
          <a:blip r:embed="rId5"/>
          <a:stretch>
            <a:fillRect/>
          </a:stretch>
        </p:blipFill>
        <p:spPr>
          <a:xfrm>
            <a:off x="165735" y="4399915"/>
            <a:ext cx="11871325" cy="1831975"/>
          </a:xfrm>
          <a:prstGeom prst="rect">
            <a:avLst/>
          </a:prstGeom>
          <a:noFill/>
          <a:ln>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Ping</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32435" y="730885"/>
            <a:ext cx="11068050" cy="3661410"/>
          </a:xfrm>
          <a:prstGeom prst="rect">
            <a:avLst/>
          </a:prstGeom>
          <a:noFill/>
        </p:spPr>
        <p:txBody>
          <a:bodyPr wrap="square" rtlCol="0">
            <a:spAutoFit/>
          </a:bodyPr>
          <a:p>
            <a:pPr marL="457200" indent="-457200" algn="l" fontAlgn="auto">
              <a:lnSpc>
                <a:spcPct val="150000"/>
              </a:lnSpc>
              <a:spcBef>
                <a:spcPts val="1000"/>
              </a:spcBef>
              <a:buClrTx/>
              <a:buSzTx/>
              <a:buFont typeface="Wingdings" panose="05000000000000000000" pitchFamily="2" charset="2"/>
              <a:buChar char="Ø"/>
            </a:pPr>
            <a:r>
              <a:rPr lang="zh-CN" altLang="en-US" sz="2400"/>
              <a:t>实现原理：发送ICMP Echo Request(Type=8)，接收Echo Reply(Type=0)。通过发送与接收时间差计算RTT，实现网络连通性与时延测试。</a:t>
            </a: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t>编程实现：构造报文→发送→接收→解析→输出RTT。</a:t>
            </a:r>
            <a:endParaRPr lang="zh-CN" altLang="en-US" sz="2400"/>
          </a:p>
          <a:p>
            <a:pPr marL="457200" indent="-457200" algn="l" fontAlgn="auto">
              <a:lnSpc>
                <a:spcPct val="150000"/>
              </a:lnSpc>
              <a:spcBef>
                <a:spcPts val="1000"/>
              </a:spcBef>
              <a:buClrTx/>
              <a:buSzTx/>
              <a:buFont typeface="Wingdings" panose="05000000000000000000" pitchFamily="2" charset="2"/>
              <a:buChar char="Ø"/>
            </a:pP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t>实验结果（ping 阿里）示例：</a:t>
            </a:r>
            <a:endParaRPr lang="zh-CN" altLang="en-US" sz="2400"/>
          </a:p>
          <a:p>
            <a:pPr indent="0" fontAlgn="auto">
              <a:lnSpc>
                <a:spcPct val="150000"/>
              </a:lnSpc>
            </a:pPr>
            <a:endParaRPr lang="en-US" altLang="zh-CN"/>
          </a:p>
        </p:txBody>
      </p:sp>
      <p:pic>
        <p:nvPicPr>
          <p:cNvPr id="6" name="图片 5"/>
          <p:cNvPicPr>
            <a:picLocks noChangeAspect="1"/>
          </p:cNvPicPr>
          <p:nvPr/>
        </p:nvPicPr>
        <p:blipFill>
          <a:blip r:embed="rId5"/>
          <a:stretch>
            <a:fillRect/>
          </a:stretch>
        </p:blipFill>
        <p:spPr>
          <a:xfrm>
            <a:off x="5108575" y="2756535"/>
            <a:ext cx="5524500" cy="3901440"/>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a:xfrm>
            <a:off x="11686887" y="6658281"/>
            <a:ext cx="1105592" cy="199719"/>
          </a:xfrm>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680710"/>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Traceroute</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507365" y="730885"/>
            <a:ext cx="11532870" cy="6857365"/>
          </a:xfrm>
          <a:prstGeom prst="rect">
            <a:avLst/>
          </a:prstGeom>
          <a:noFill/>
        </p:spPr>
        <p:txBody>
          <a:bodyPr wrap="square" rtlCol="0">
            <a:spAutoFit/>
          </a:bodyPr>
          <a:p>
            <a:pPr marL="457200" indent="-457200" algn="l" fontAlgn="auto">
              <a:lnSpc>
                <a:spcPct val="150000"/>
              </a:lnSpc>
              <a:spcBef>
                <a:spcPts val="1000"/>
              </a:spcBef>
              <a:buClrTx/>
              <a:buSzTx/>
              <a:buFont typeface="Wingdings" panose="05000000000000000000" pitchFamily="2" charset="2"/>
              <a:buChar char="Ø"/>
            </a:pPr>
            <a:r>
              <a:rPr lang="zh-CN" altLang="en-US" sz="2400"/>
              <a:t>核心机制：依靠IP报文的TTL字段与ICMP Type=11（Time Exceeded）。每次探测递增TTL，当路由器丢包时返回Time Exceeded报文。程序通过返回报文的源IP推断路径中的每一跳。</a:t>
            </a:r>
            <a:endParaRPr lang="zh-CN" altLang="en-US" sz="2400"/>
          </a:p>
          <a:p>
            <a:pPr marL="457200" indent="-457200" algn="l" fontAlgn="auto">
              <a:lnSpc>
                <a:spcPct val="150000"/>
              </a:lnSpc>
              <a:spcBef>
                <a:spcPts val="1000"/>
              </a:spcBef>
              <a:buClrTx/>
              <a:buSzTx/>
              <a:buFont typeface="Wingdings" panose="05000000000000000000" pitchFamily="2" charset="2"/>
              <a:buChar char="Ø"/>
            </a:pP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t>实验结果示例：</a:t>
            </a:r>
            <a:endParaRPr lang="zh-CN" altLang="en-US" sz="2400"/>
          </a:p>
          <a:p>
            <a:pPr indent="0" fontAlgn="auto">
              <a:lnSpc>
                <a:spcPct val="150000"/>
              </a:lnSpc>
            </a:pPr>
            <a:endParaRPr lang="en-US" altLang="zh-CN"/>
          </a:p>
          <a:p>
            <a:pPr indent="0" fontAlgn="auto">
              <a:lnSpc>
                <a:spcPct val="150000"/>
              </a:lnSpc>
            </a:pPr>
            <a:endParaRPr lang="en-US" altLang="zh-CN"/>
          </a:p>
          <a:p>
            <a:pPr indent="0" fontAlgn="auto">
              <a:lnSpc>
                <a:spcPct val="150000"/>
              </a:lnSpc>
            </a:pPr>
            <a:endParaRPr lang="en-US" altLang="zh-CN"/>
          </a:p>
          <a:p>
            <a:pPr indent="0" fontAlgn="auto">
              <a:lnSpc>
                <a:spcPct val="150000"/>
              </a:lnSpc>
            </a:pPr>
            <a:endParaRPr lang="en-US" altLang="en-US"/>
          </a:p>
          <a:p>
            <a:pPr indent="0" fontAlgn="auto">
              <a:lnSpc>
                <a:spcPct val="150000"/>
              </a:lnSpc>
            </a:pPr>
            <a:endParaRPr lang="en-US" altLang="en-US"/>
          </a:p>
          <a:p>
            <a:pPr indent="0" fontAlgn="auto">
              <a:lnSpc>
                <a:spcPct val="150000"/>
              </a:lnSpc>
            </a:pPr>
            <a:endParaRPr lang="en-US" altLang="en-US"/>
          </a:p>
          <a:p>
            <a:pPr indent="0" fontAlgn="auto">
              <a:lnSpc>
                <a:spcPct val="150000"/>
              </a:lnSpc>
            </a:pPr>
            <a:endParaRPr lang="en-US" altLang="en-US"/>
          </a:p>
          <a:p>
            <a:pPr indent="0" fontAlgn="auto">
              <a:lnSpc>
                <a:spcPct val="150000"/>
              </a:lnSpc>
            </a:pPr>
            <a:endParaRPr lang="en-US" altLang="en-US"/>
          </a:p>
          <a:p>
            <a:pPr indent="0" fontAlgn="auto">
              <a:lnSpc>
                <a:spcPct val="150000"/>
              </a:lnSpc>
            </a:pPr>
            <a:endParaRPr lang="zh-CN" altLang="en-US"/>
          </a:p>
        </p:txBody>
      </p:sp>
      <p:sp>
        <p:nvSpPr>
          <p:cNvPr id="3" name="文本框 2"/>
          <p:cNvSpPr txBox="1"/>
          <p:nvPr/>
        </p:nvSpPr>
        <p:spPr>
          <a:xfrm>
            <a:off x="7789545" y="5074285"/>
            <a:ext cx="4402455" cy="506730"/>
          </a:xfrm>
          <a:prstGeom prst="rect">
            <a:avLst/>
          </a:prstGeom>
          <a:noFill/>
        </p:spPr>
        <p:txBody>
          <a:bodyPr wrap="square" rtlCol="0" anchor="t">
            <a:spAutoFit/>
          </a:bodyPr>
          <a:p>
            <a:pPr indent="0" fontAlgn="auto">
              <a:lnSpc>
                <a:spcPct val="150000"/>
              </a:lnSpc>
            </a:pPr>
            <a:r>
              <a:rPr lang="en-US" altLang="en-US">
                <a:sym typeface="+mn-ea"/>
              </a:rPr>
              <a:t>→</a:t>
            </a:r>
            <a:r>
              <a:rPr lang="en-US" altLang="zh-CN">
                <a:sym typeface="+mn-ea"/>
              </a:rPr>
              <a:t> </a:t>
            </a:r>
            <a:r>
              <a:rPr lang="zh-CN" altLang="en-US">
                <a:sym typeface="+mn-ea"/>
              </a:rPr>
              <a:t>星号</a:t>
            </a:r>
            <a:r>
              <a:rPr lang="en-US" altLang="zh-CN">
                <a:sym typeface="+mn-ea"/>
              </a:rPr>
              <a:t>(*) </a:t>
            </a:r>
            <a:r>
              <a:rPr lang="zh-CN" altLang="en-US">
                <a:sym typeface="+mn-ea"/>
              </a:rPr>
              <a:t>表示中间路由未返回</a:t>
            </a:r>
            <a:r>
              <a:rPr lang="en-US" altLang="zh-CN">
                <a:sym typeface="+mn-ea"/>
              </a:rPr>
              <a:t>ICMP</a:t>
            </a:r>
            <a:r>
              <a:rPr lang="zh-CN" altLang="en-US">
                <a:sym typeface="+mn-ea"/>
              </a:rPr>
              <a:t>报文。</a:t>
            </a:r>
            <a:endParaRPr lang="zh-CN" altLang="en-US">
              <a:sym typeface="+mn-ea"/>
            </a:endParaRPr>
          </a:p>
        </p:txBody>
      </p:sp>
      <p:pic>
        <p:nvPicPr>
          <p:cNvPr id="2" name="图片 1"/>
          <p:cNvPicPr>
            <a:picLocks noChangeAspect="1"/>
          </p:cNvPicPr>
          <p:nvPr/>
        </p:nvPicPr>
        <p:blipFill>
          <a:blip r:embed="rId5"/>
          <a:stretch>
            <a:fillRect/>
          </a:stretch>
        </p:blipFill>
        <p:spPr>
          <a:xfrm>
            <a:off x="3519170" y="1929130"/>
            <a:ext cx="3559810" cy="486029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a:xfrm>
            <a:off x="11926282" y="6658281"/>
            <a:ext cx="1105592" cy="199719"/>
          </a:xfrm>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680710"/>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ICMP</a:t>
            </a:r>
            <a:r>
              <a:rPr lang="zh-CN" altLang="en-US" sz="2800" dirty="0"/>
              <a:t>扩展实验</a:t>
            </a:r>
            <a:endParaRPr lang="zh-CN" altLang="en-US" sz="2800" dirty="0"/>
          </a:p>
          <a:p>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414655" y="1097915"/>
            <a:ext cx="11327130" cy="4215765"/>
          </a:xfrm>
          <a:prstGeom prst="rect">
            <a:avLst/>
          </a:prstGeom>
          <a:noFill/>
        </p:spPr>
        <p:txBody>
          <a:bodyPr wrap="square" rtlCol="0">
            <a:spAutoFit/>
          </a:bodyPr>
          <a:p>
            <a:pPr marL="457200" indent="-457200" algn="l" fontAlgn="auto">
              <a:lnSpc>
                <a:spcPct val="150000"/>
              </a:lnSpc>
              <a:spcBef>
                <a:spcPts val="1000"/>
              </a:spcBef>
              <a:buClrTx/>
              <a:buSzTx/>
              <a:buFont typeface="Wingdings" panose="05000000000000000000" pitchFamily="2" charset="2"/>
              <a:buChar char="Ø"/>
            </a:pPr>
            <a:r>
              <a:rPr lang="zh-CN" altLang="en-US" sz="2400"/>
              <a:t>带宽估算实验思路：通过发送不同大小的ICMP报文，测量往返时间差，推算链路可传输的有效速率。</a:t>
            </a: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t>计算公式：带宽 ≈ (8 × 传输字节数) / 总时间（kbps）</a:t>
            </a: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sym typeface="+mn-ea"/>
              </a:rPr>
              <a:t>抖动测量原理：连续测量RTT，计算相邻两次RTT差值的平均值即为Jitter。反映网络延迟的波动程度，抖动越小代表网络越稳定。</a:t>
            </a:r>
            <a:endParaRPr lang="zh-CN" altLang="en-US" sz="2400"/>
          </a:p>
          <a:p>
            <a:pPr marL="457200" indent="-457200" algn="l" fontAlgn="auto">
              <a:lnSpc>
                <a:spcPct val="150000"/>
              </a:lnSpc>
              <a:spcBef>
                <a:spcPts val="1000"/>
              </a:spcBef>
              <a:buClrTx/>
              <a:buSzTx/>
              <a:buFont typeface="Wingdings" panose="05000000000000000000" pitchFamily="2" charset="2"/>
              <a:buChar char="Ø"/>
            </a:pPr>
            <a:r>
              <a:rPr lang="zh-CN" altLang="en-US" sz="2400">
                <a:sym typeface="+mn-ea"/>
              </a:rPr>
              <a:t>程序逻辑：多次Ping → 收集RTT → 计算平均抖动。</a:t>
            </a:r>
            <a:endParaRPr lang="zh-CN" altLang="en-US" sz="2400"/>
          </a:p>
          <a:p>
            <a:pPr indent="0" fontAlgn="auto">
              <a:lnSpc>
                <a:spcPct val="150000"/>
              </a:lnSpc>
            </a:pPr>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4777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ym typeface="+mn-ea"/>
              </a:rPr>
              <a:t>ICMP</a:t>
            </a:r>
            <a:r>
              <a:rPr lang="zh-CN" altLang="en-US" sz="2800" dirty="0">
                <a:sym typeface="+mn-ea"/>
              </a:rPr>
              <a:t>扩展实验示例结果</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5"/>
          <a:stretch>
            <a:fillRect/>
          </a:stretch>
        </p:blipFill>
        <p:spPr>
          <a:xfrm>
            <a:off x="408305" y="1466850"/>
            <a:ext cx="7881620" cy="4662805"/>
          </a:xfrm>
          <a:prstGeom prst="rect">
            <a:avLst/>
          </a:prstGeom>
        </p:spPr>
      </p:pic>
      <p:pic>
        <p:nvPicPr>
          <p:cNvPr id="5" name="图片 4"/>
          <p:cNvPicPr>
            <a:picLocks noChangeAspect="1"/>
          </p:cNvPicPr>
          <p:nvPr/>
        </p:nvPicPr>
        <p:blipFill>
          <a:blip r:embed="rId6"/>
          <a:stretch>
            <a:fillRect/>
          </a:stretch>
        </p:blipFill>
        <p:spPr>
          <a:xfrm>
            <a:off x="8465185" y="2317115"/>
            <a:ext cx="3276600" cy="296227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3"/>
          </p:nvPr>
        </p:nvSpPr>
        <p:spPr>
          <a:xfrm>
            <a:off x="450215" y="1049020"/>
            <a:ext cx="11473815" cy="4777740"/>
          </a:xfrm>
        </p:spPr>
        <p:txBody>
          <a:bodyPr/>
          <a:lstStyle/>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应用层包括所有和应用程序协同工作，并利用基础网络交换应用程序的业务数据的协议。</a:t>
            </a:r>
            <a:endParaRPr lang="zh-CN" altLang="en-US" sz="2400" b="0">
              <a:solidFill>
                <a:schemeClr val="tx1"/>
              </a:solidFill>
              <a:latin typeface="+mn-lt"/>
              <a:ea typeface="+mn-ea"/>
            </a:endParaRPr>
          </a:p>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传输层的协议，解决了诸如端到端可靠性问题，能确保数据可靠的到达目的地，甚至能保证数据按照正确的顺序到达目的地。</a:t>
            </a:r>
            <a:endParaRPr lang="zh-CN" altLang="en-US" sz="2400" b="0">
              <a:solidFill>
                <a:schemeClr val="tx1"/>
              </a:solidFill>
              <a:latin typeface="+mn-lt"/>
              <a:ea typeface="+mn-ea"/>
            </a:endParaRPr>
          </a:p>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TCP/IP协议网络层的作用是在复杂的网络环境中为要发送的数据报找到一个合适的路径进行传输。</a:t>
            </a:r>
            <a:endParaRPr lang="zh-CN" altLang="en-US" sz="2400" b="0">
              <a:solidFill>
                <a:schemeClr val="tx1"/>
              </a:solidFill>
              <a:latin typeface="+mn-lt"/>
              <a:ea typeface="+mn-ea"/>
            </a:endParaRPr>
          </a:p>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链路层有时也称作数据链路层或网络接口层，用来处理连接网络的硬件部分。</a:t>
            </a:r>
            <a:endParaRPr lang="zh-CN" altLang="en-US" sz="2400" b="0">
              <a:solidFill>
                <a:schemeClr val="tx1"/>
              </a:solidFill>
              <a:latin typeface="+mn-lt"/>
              <a:ea typeface="+mn-ea"/>
            </a:endParaRPr>
          </a:p>
        </p:txBody>
      </p:sp>
      <p:sp>
        <p:nvSpPr>
          <p:cNvPr id="12" name="文本占位符 11"/>
          <p:cNvSpPr>
            <a:spLocks noGrp="1"/>
          </p:cNvSpPr>
          <p:nvPr>
            <p:ph type="body" sz="quarter" idx="19"/>
          </p:nvPr>
        </p:nvSpPr>
        <p:spPr/>
        <p:txBody>
          <a:bodyPr>
            <a:normAutofit fontScale="97500" lnSpcReduction="10000"/>
          </a:bodyPr>
          <a:lstStyle/>
          <a:p>
            <a:endParaRPr lang="zh-CN" altLang="en-US"/>
          </a:p>
        </p:txBody>
      </p:sp>
      <p:sp>
        <p:nvSpPr>
          <p:cNvPr id="3" name="文本占位符 6"/>
          <p:cNvSpPr>
            <a:spLocks noGrp="1"/>
          </p:cNvSpPr>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TCP/IP</a:t>
            </a:r>
            <a:r>
              <a:rPr lang="zh-CN" altLang="en-US" sz="2800" dirty="0"/>
              <a:t>协议栈</a:t>
            </a:r>
            <a:endParaRPr lang="zh-CN" altLang="en-US" sz="2800" dirty="0"/>
          </a:p>
        </p:txBody>
      </p:sp>
      <p:grpSp>
        <p:nvGrpSpPr>
          <p:cNvPr id="19" name="组合 18"/>
          <p:cNvGrpSpPr/>
          <p:nvPr/>
        </p:nvGrpSpPr>
        <p:grpSpPr>
          <a:xfrm rot="18900000">
            <a:off x="425185" y="187700"/>
            <a:ext cx="530447" cy="705898"/>
            <a:chOff x="1417969" y="-178881"/>
            <a:chExt cx="985343" cy="1311255"/>
          </a:xfrm>
        </p:grpSpPr>
        <p:sp>
          <p:nvSpPr>
            <p:cNvPr id="20" name="矩形 19"/>
            <p:cNvSpPr/>
            <p:nvPr>
              <p:custDataLst>
                <p:tags r:id="rId1"/>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custDataLst>
                <p:tags r:id="rId2"/>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ym typeface="+mn-ea"/>
              </a:rPr>
              <a:t>ICMP</a:t>
            </a:r>
            <a:r>
              <a:rPr lang="zh-CN" altLang="en-US" sz="2800" dirty="0">
                <a:sym typeface="+mn-ea"/>
              </a:rPr>
              <a:t>扩展实验</a:t>
            </a:r>
            <a:r>
              <a:rPr lang="zh-CN" altLang="en-US" sz="2800" dirty="0">
                <a:sym typeface="+mn-ea"/>
              </a:rPr>
              <a:t>示例结果</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5"/>
          <a:stretch>
            <a:fillRect/>
          </a:stretch>
        </p:blipFill>
        <p:spPr>
          <a:xfrm>
            <a:off x="321310" y="1134745"/>
            <a:ext cx="7555230" cy="5344795"/>
          </a:xfrm>
          <a:prstGeom prst="rect">
            <a:avLst/>
          </a:prstGeom>
        </p:spPr>
      </p:pic>
      <p:pic>
        <p:nvPicPr>
          <p:cNvPr id="8" name="图片 7"/>
          <p:cNvPicPr>
            <a:picLocks noChangeAspect="1"/>
          </p:cNvPicPr>
          <p:nvPr/>
        </p:nvPicPr>
        <p:blipFill>
          <a:blip r:embed="rId6"/>
          <a:stretch>
            <a:fillRect/>
          </a:stretch>
        </p:blipFill>
        <p:spPr>
          <a:xfrm>
            <a:off x="8055610" y="2136140"/>
            <a:ext cx="3686175" cy="2371725"/>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实验工具及环境</a:t>
            </a:r>
            <a:r>
              <a:rPr lang="zh-CN" altLang="en-US" sz="3200" dirty="0"/>
              <a:t>配置</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实验工具及相关</a:t>
            </a:r>
            <a:r>
              <a:rPr lang="zh-CN" altLang="en-US" sz="2800" dirty="0"/>
              <a:t>教程</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descr="屏幕截图 2025-11-04 122543"/>
          <p:cNvPicPr>
            <a:picLocks noChangeAspect="1"/>
          </p:cNvPicPr>
          <p:nvPr/>
        </p:nvPicPr>
        <p:blipFill>
          <a:blip r:embed="rId5"/>
          <a:srcRect t="34932" r="-3843" b="38402"/>
          <a:stretch>
            <a:fillRect/>
          </a:stretch>
        </p:blipFill>
        <p:spPr>
          <a:xfrm>
            <a:off x="9324340" y="1049020"/>
            <a:ext cx="840740" cy="741680"/>
          </a:xfrm>
          <a:prstGeom prst="rect">
            <a:avLst/>
          </a:prstGeom>
        </p:spPr>
      </p:pic>
      <p:pic>
        <p:nvPicPr>
          <p:cNvPr id="8" name="图片 7" descr="屏幕截图 2025-11-04 122543"/>
          <p:cNvPicPr>
            <a:picLocks noChangeAspect="1"/>
          </p:cNvPicPr>
          <p:nvPr/>
        </p:nvPicPr>
        <p:blipFill>
          <a:blip r:embed="rId5"/>
          <a:srcRect l="392" t="70160"/>
          <a:stretch>
            <a:fillRect/>
          </a:stretch>
        </p:blipFill>
        <p:spPr>
          <a:xfrm>
            <a:off x="9324340" y="2409825"/>
            <a:ext cx="806450" cy="829945"/>
          </a:xfrm>
          <a:prstGeom prst="rect">
            <a:avLst/>
          </a:prstGeom>
        </p:spPr>
      </p:pic>
      <p:pic>
        <p:nvPicPr>
          <p:cNvPr id="9" name="图片 8" descr="vs"/>
          <p:cNvPicPr>
            <a:picLocks noChangeAspect="1"/>
          </p:cNvPicPr>
          <p:nvPr/>
        </p:nvPicPr>
        <p:blipFill>
          <a:blip r:embed="rId6"/>
          <a:stretch>
            <a:fillRect/>
          </a:stretch>
        </p:blipFill>
        <p:spPr>
          <a:xfrm>
            <a:off x="10419080" y="1735455"/>
            <a:ext cx="787400" cy="744220"/>
          </a:xfrm>
          <a:prstGeom prst="rect">
            <a:avLst/>
          </a:prstGeom>
        </p:spPr>
      </p:pic>
      <p:pic>
        <p:nvPicPr>
          <p:cNvPr id="10" name="图片 9" descr="屏幕截图 2025-11-04 122711"/>
          <p:cNvPicPr>
            <a:picLocks noChangeAspect="1"/>
          </p:cNvPicPr>
          <p:nvPr/>
        </p:nvPicPr>
        <p:blipFill>
          <a:blip r:embed="rId7"/>
          <a:srcRect l="3658" t="1099"/>
          <a:stretch>
            <a:fillRect/>
          </a:stretch>
        </p:blipFill>
        <p:spPr>
          <a:xfrm>
            <a:off x="10529570" y="3009900"/>
            <a:ext cx="676910" cy="899795"/>
          </a:xfrm>
          <a:prstGeom prst="rect">
            <a:avLst/>
          </a:prstGeom>
        </p:spPr>
      </p:pic>
      <p:sp>
        <p:nvSpPr>
          <p:cNvPr id="5" name="文本框 4"/>
          <p:cNvSpPr txBox="1"/>
          <p:nvPr/>
        </p:nvSpPr>
        <p:spPr>
          <a:xfrm>
            <a:off x="586105" y="1083310"/>
            <a:ext cx="7763510" cy="4610735"/>
          </a:xfrm>
          <a:prstGeom prst="rect">
            <a:avLst/>
          </a:prstGeom>
        </p:spPr>
        <p:txBody>
          <a:bodyPr wrap="square">
            <a:spAutoFit/>
          </a:bodyPr>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t>开发环境：VSCode，</a:t>
            </a:r>
            <a:r>
              <a:rPr lang="zh-CN" altLang="en-US" sz="2400">
                <a:hlinkClick r:id="rId8" action="ppaction://hlinkfile"/>
              </a:rPr>
              <a:t>官网</a:t>
            </a:r>
            <a:r>
              <a:rPr lang="zh-CN" altLang="en-US" sz="2400"/>
              <a:t>，完成</a:t>
            </a:r>
            <a:r>
              <a:rPr lang="en-US" altLang="zh-CN" sz="2400"/>
              <a:t>C</a:t>
            </a:r>
            <a:r>
              <a:rPr lang="zh-CN" altLang="en-US" sz="2400"/>
              <a:t>语言环境配置</a:t>
            </a:r>
            <a:r>
              <a:rPr lang="zh-CN" altLang="en-US" sz="2400">
                <a:hlinkClick r:id="rId9" action="ppaction://hlinkfile"/>
              </a:rPr>
              <a:t>参考</a:t>
            </a:r>
            <a:r>
              <a:rPr lang="zh-CN" altLang="en-US" sz="2400"/>
              <a:t>。</a:t>
            </a:r>
            <a:r>
              <a:rPr lang="zh-CN" altLang="en-US" sz="2400"/>
              <a:t>也可以用</a:t>
            </a:r>
            <a:r>
              <a:rPr lang="en-US" altLang="zh-CN" sz="2400"/>
              <a:t>vs studio c++</a:t>
            </a:r>
            <a:r>
              <a:rPr lang="zh-CN" altLang="en-US" sz="2400"/>
              <a:t>。</a:t>
            </a:r>
            <a:endParaRPr lang="zh-CN" altLang="en-US" sz="2400"/>
          </a:p>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t>编译器：MinGW</a:t>
            </a:r>
            <a:r>
              <a:rPr lang="zh-CN" altLang="en-US" sz="2400">
                <a:hlinkClick r:id="rId10" action="ppaction://hlinkfile"/>
              </a:rPr>
              <a:t>网址</a:t>
            </a:r>
            <a:r>
              <a:rPr lang="zh-CN" altLang="en-US" sz="2400"/>
              <a:t>，配置环境变量。</a:t>
            </a:r>
            <a:endParaRPr lang="zh-CN" altLang="en-US" sz="2400"/>
          </a:p>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t>构建工具：</a:t>
            </a:r>
            <a:r>
              <a:rPr lang="en-US" altLang="zh-CN" sz="2400"/>
              <a:t>CMake </a:t>
            </a:r>
            <a:r>
              <a:rPr lang="zh-CN" altLang="zh-CN" sz="2400">
                <a:hlinkClick r:id="rId11" action="ppaction://hlinkfile"/>
              </a:rPr>
              <a:t>官网</a:t>
            </a:r>
            <a:r>
              <a:rPr lang="zh-CN" altLang="zh-CN" sz="2400"/>
              <a:t>，环境配置</a:t>
            </a:r>
            <a:r>
              <a:rPr lang="zh-CN" altLang="zh-CN" sz="2400">
                <a:hlinkClick r:id="rId12" action="ppaction://hlinkfile"/>
              </a:rPr>
              <a:t>参考</a:t>
            </a:r>
            <a:r>
              <a:rPr lang="zh-CN" altLang="zh-CN" sz="2400"/>
              <a:t>。</a:t>
            </a:r>
            <a:endParaRPr lang="zh-CN" altLang="zh-CN" sz="2400"/>
          </a:p>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sym typeface="+mn-ea"/>
              </a:rPr>
              <a:t>网络分析：</a:t>
            </a:r>
            <a:r>
              <a:rPr lang="en-US" altLang="zh-CN" sz="2400">
                <a:sym typeface="+mn-ea"/>
              </a:rPr>
              <a:t>W</a:t>
            </a:r>
            <a:r>
              <a:rPr lang="zh-CN" altLang="en-US" sz="2400">
                <a:sym typeface="+mn-ea"/>
              </a:rPr>
              <a:t>ireshark抓包工具。</a:t>
            </a:r>
            <a:r>
              <a:rPr lang="zh-CN" altLang="en-US" sz="2400">
                <a:sym typeface="+mn-ea"/>
                <a:hlinkClick r:id="rId13" action="ppaction://hlinkfile"/>
              </a:rPr>
              <a:t>官网</a:t>
            </a:r>
            <a:endParaRPr lang="zh-CN" altLang="en-US" sz="2400"/>
          </a:p>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t>VMware虚拟机软件</a:t>
            </a:r>
            <a:r>
              <a:rPr lang="zh-CN" altLang="zh-CN" sz="2400">
                <a:hlinkClick r:id="rId14" action="ppaction://hlinkfile"/>
              </a:rPr>
              <a:t>官网</a:t>
            </a:r>
            <a:r>
              <a:rPr lang="zh-CN" altLang="en-US" sz="2400"/>
              <a:t>操作系统镜像（</a:t>
            </a:r>
            <a:r>
              <a:rPr lang="en-US" altLang="en-US" sz="2400">
                <a:hlinkClick r:id="rId15" action="ppaction://hlinkfile"/>
              </a:rPr>
              <a:t>win10</a:t>
            </a:r>
            <a:r>
              <a:rPr lang="zh-CN" altLang="en-US" sz="2400">
                <a:hlinkClick r:id="rId15" action="ppaction://hlinkfile"/>
              </a:rPr>
              <a:t>镜像</a:t>
            </a:r>
            <a:r>
              <a:rPr lang="zh-CN" altLang="en-US" sz="2400"/>
              <a:t>）</a:t>
            </a:r>
            <a:r>
              <a:rPr lang="zh-CN" altLang="en-US" sz="2400"/>
              <a:t>。</a:t>
            </a:r>
            <a:endParaRPr lang="zh-CN" altLang="en-US" sz="2400"/>
          </a:p>
          <a:p>
            <a:pPr marL="457200" indent="-457200" algn="l" defTabSz="914400" fontAlgn="auto">
              <a:lnSpc>
                <a:spcPct val="150000"/>
              </a:lnSpc>
              <a:spcBef>
                <a:spcPts val="1000"/>
              </a:spcBef>
              <a:buClrTx/>
              <a:buSzTx/>
              <a:buFont typeface="Wingdings" panose="05000000000000000000" pitchFamily="2" charset="2"/>
              <a:buChar char="Ø"/>
            </a:pPr>
            <a:r>
              <a:rPr lang="zh-CN" altLang="en-US" sz="2400"/>
              <a:t>配置虚拟机网络</a:t>
            </a:r>
            <a:r>
              <a:rPr lang="zh-CN" altLang="en-US" sz="2400">
                <a:hlinkClick r:id="rId16" action="ppaction://hlinkfile"/>
              </a:rPr>
              <a:t>参考</a:t>
            </a:r>
            <a:r>
              <a:rPr lang="zh-CN" altLang="en-US" sz="2400"/>
              <a:t>。</a:t>
            </a:r>
            <a:endParaRPr lang="zh-CN" altLang="en-US" sz="240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Wireshark</a:t>
            </a:r>
            <a:r>
              <a:rPr lang="zh-CN" altLang="en-US" sz="2800" dirty="0"/>
              <a:t>抓包分析</a:t>
            </a:r>
            <a:endParaRPr lang="en-US" altLang="zh-CN"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p:nvPr/>
        </p:nvPicPr>
        <p:blipFill>
          <a:blip r:embed="rId5"/>
          <a:srcRect l="-60" t="363"/>
          <a:stretch>
            <a:fillRect/>
          </a:stretch>
        </p:blipFill>
        <p:spPr>
          <a:xfrm>
            <a:off x="2692400" y="877570"/>
            <a:ext cx="6807200" cy="5549900"/>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实验环境与入手思路</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40385" y="888365"/>
            <a:ext cx="11110595" cy="4759325"/>
          </a:xfrm>
          <a:prstGeom prst="rect">
            <a:avLst/>
          </a:prstGeom>
          <a:solidFill>
            <a:schemeClr val="bg1"/>
          </a:solidFill>
        </p:spPr>
        <p:txBody>
          <a:bodyPr wrap="square" rtlCol="0" anchor="t">
            <a:spAutoFit/>
          </a:bodyPr>
          <a:p>
            <a:pPr indent="457200" algn="l" fontAlgn="auto">
              <a:lnSpc>
                <a:spcPct val="150000"/>
              </a:lnSpc>
              <a:spcBef>
                <a:spcPts val="1000"/>
              </a:spcBef>
              <a:buClrTx/>
              <a:buSzTx/>
              <a:buFont typeface="Wingdings" panose="05000000000000000000" pitchFamily="2" charset="2"/>
              <a:buNone/>
            </a:pPr>
            <a:r>
              <a:rPr lang="zh-CN" altLang="en-US" sz="2000"/>
              <a:t>本实验使用虚拟网卡（ Npcap ）作为数据链路层接口，实现原始以太帧的收发，在程序中，通过调用</a:t>
            </a:r>
            <a:r>
              <a:rPr lang="en-US" altLang="zh-CN" sz="2000"/>
              <a:t> Npcap </a:t>
            </a:r>
            <a:r>
              <a:rPr lang="zh-CN" altLang="en-US" sz="2000"/>
              <a:t>提供的函数完成数据通信：</a:t>
            </a:r>
            <a:endParaRPr lang="zh-CN" altLang="en-US" sz="2000"/>
          </a:p>
          <a:p>
            <a:pPr marL="457200" indent="-457200" algn="l">
              <a:lnSpc>
                <a:spcPct val="150000"/>
              </a:lnSpc>
              <a:spcBef>
                <a:spcPts val="1000"/>
              </a:spcBef>
              <a:buClrTx/>
              <a:buSzTx/>
              <a:buFont typeface="Wingdings" panose="05000000000000000000" pitchFamily="2" charset="2"/>
              <a:buChar char="Ø"/>
            </a:pPr>
            <a:r>
              <a:rPr lang="zh-CN" altLang="en-US" sz="2000"/>
              <a:t>打开网卡接口：初始化 Npcap，指定用于通信的网卡（例如 VMnet8）。（</a:t>
            </a:r>
            <a:r>
              <a:rPr lang="en-US" altLang="zh-CN" sz="2000"/>
              <a:t>xnet_driver_open</a:t>
            </a:r>
            <a:r>
              <a:rPr lang="zh-CN" altLang="en-US" sz="2000"/>
              <a:t>）</a:t>
            </a:r>
            <a:endParaRPr lang="en-US" altLang="zh-CN" sz="2000"/>
          </a:p>
          <a:p>
            <a:pPr marL="457200" indent="-457200" algn="l">
              <a:lnSpc>
                <a:spcPct val="150000"/>
              </a:lnSpc>
              <a:spcBef>
                <a:spcPts val="1000"/>
              </a:spcBef>
              <a:buClrTx/>
              <a:buSzTx/>
              <a:buFont typeface="Wingdings" panose="05000000000000000000" pitchFamily="2" charset="2"/>
              <a:buChar char="Ø"/>
            </a:pPr>
            <a:r>
              <a:rPr lang="zh-CN" altLang="en-US" sz="2000"/>
              <a:t>发送数据帧：当上层协议（比如</a:t>
            </a:r>
            <a:r>
              <a:rPr lang="en-US" altLang="zh-CN" sz="2000"/>
              <a:t> ARP</a:t>
            </a:r>
            <a:r>
              <a:rPr lang="zh-CN" altLang="en-US" sz="2000"/>
              <a:t>、</a:t>
            </a:r>
            <a:r>
              <a:rPr lang="en-US" altLang="zh-CN" sz="2000"/>
              <a:t>IP</a:t>
            </a:r>
            <a:r>
              <a:rPr lang="zh-CN" altLang="en-US" sz="2000"/>
              <a:t>、</a:t>
            </a:r>
            <a:r>
              <a:rPr lang="en-US" altLang="zh-CN" sz="2000"/>
              <a:t>ICMP</a:t>
            </a:r>
            <a:r>
              <a:rPr lang="zh-CN" altLang="en-US" sz="2000"/>
              <a:t>）要发数据时，先在内存里</a:t>
            </a:r>
            <a:r>
              <a:rPr lang="en-US" altLang="zh-CN" sz="2000"/>
              <a:t>“</a:t>
            </a:r>
            <a:r>
              <a:rPr lang="zh-CN" altLang="en-US" sz="2000"/>
              <a:t>拼出</a:t>
            </a:r>
            <a:r>
              <a:rPr lang="en-US" altLang="zh-CN" sz="2000"/>
              <a:t>”</a:t>
            </a:r>
            <a:r>
              <a:rPr lang="zh-CN" altLang="en-US" sz="2000"/>
              <a:t>完整的以太网帧：包括目标</a:t>
            </a:r>
            <a:r>
              <a:rPr lang="en-US" altLang="zh-CN" sz="2000"/>
              <a:t>MAC</a:t>
            </a:r>
            <a:r>
              <a:rPr lang="zh-CN" altLang="en-US" sz="2000"/>
              <a:t>地址、源</a:t>
            </a:r>
            <a:r>
              <a:rPr lang="en-US" altLang="zh-CN" sz="2000"/>
              <a:t>MAC</a:t>
            </a:r>
            <a:r>
              <a:rPr lang="zh-CN" altLang="en-US" sz="2000"/>
              <a:t>地址、帧类型、数据内容。然后通过接口函数把这个帧交给网卡，网卡再把它发到局域网中。（</a:t>
            </a:r>
            <a:r>
              <a:rPr lang="en-US" altLang="zh-CN" sz="2000">
                <a:sym typeface="+mn-ea"/>
              </a:rPr>
              <a:t>xnet_driver_send()</a:t>
            </a:r>
            <a:r>
              <a:rPr lang="zh-CN" altLang="en-US" sz="2000">
                <a:sym typeface="+mn-ea"/>
              </a:rPr>
              <a:t>）</a:t>
            </a:r>
            <a:endParaRPr lang="zh-CN" altLang="en-US" sz="2000"/>
          </a:p>
          <a:p>
            <a:pPr marL="457200" indent="-457200" algn="l">
              <a:lnSpc>
                <a:spcPct val="150000"/>
              </a:lnSpc>
              <a:spcBef>
                <a:spcPts val="1000"/>
              </a:spcBef>
              <a:buClrTx/>
              <a:buSzTx/>
              <a:buFont typeface="Wingdings" panose="05000000000000000000" pitchFamily="2" charset="2"/>
              <a:buChar char="Ø"/>
            </a:pPr>
            <a:r>
              <a:rPr lang="zh-CN" altLang="en-US" sz="2000"/>
              <a:t>接收数据帧：网卡不断监听网络上经过的帧。当检测到有发给自己的帧，就把它交给我们的协议栈程序。程序再判断这是</a:t>
            </a:r>
            <a:r>
              <a:rPr lang="en-US" altLang="zh-CN" sz="2000"/>
              <a:t> ARP </a:t>
            </a:r>
            <a:r>
              <a:rPr lang="zh-CN" altLang="en-US" sz="2000"/>
              <a:t>包还是</a:t>
            </a:r>
            <a:r>
              <a:rPr lang="en-US" altLang="zh-CN" sz="2000"/>
              <a:t> IP </a:t>
            </a:r>
            <a:r>
              <a:rPr lang="zh-CN" altLang="en-US" sz="2000"/>
              <a:t>包，然后交给相应模块去处理。（</a:t>
            </a:r>
            <a:r>
              <a:rPr lang="en-US" altLang="zh-CN" sz="2000"/>
              <a:t>xnet_driver_read()</a:t>
            </a:r>
            <a:r>
              <a:rPr lang="zh-CN" altLang="en-US" sz="2000"/>
              <a:t>）</a:t>
            </a:r>
            <a:endParaRPr lang="en-US" altLang="zh-CN" sz="2000"/>
          </a:p>
          <a:p>
            <a:pPr indent="457200" algn="l">
              <a:lnSpc>
                <a:spcPct val="150000"/>
              </a:lnSpc>
              <a:spcBef>
                <a:spcPts val="1000"/>
              </a:spcBef>
              <a:buClrTx/>
              <a:buSzTx/>
              <a:buFont typeface="Wingdings" panose="05000000000000000000" pitchFamily="2" charset="2"/>
              <a:buNone/>
            </a:pPr>
            <a:r>
              <a:rPr lang="zh-CN" altLang="en-US" sz="2000"/>
              <a:t>程序通过这些接口函数直接与网卡交互，不依赖操作系统自带的 TCP/IP 协议栈。</a:t>
            </a:r>
            <a:endParaRPr lang="zh-CN" altLang="en-US" sz="20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87500" lnSpcReduction="2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sym typeface="+mn-ea"/>
              </a:rPr>
              <a:t>编程逻辑与开发调试</a:t>
            </a:r>
            <a:endParaRPr lang="en-US" altLang="zh-CN"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540385" y="888365"/>
            <a:ext cx="11243310" cy="3271520"/>
          </a:xfrm>
          <a:prstGeom prst="rect">
            <a:avLst/>
          </a:prstGeom>
          <a:solidFill>
            <a:schemeClr val="bg1"/>
          </a:solidFill>
        </p:spPr>
        <p:txBody>
          <a:bodyPr wrap="square" rtlCol="0" anchor="t">
            <a:spAutoFit/>
          </a:bodyPr>
          <a:p>
            <a:pPr marL="457200" indent="-457200" algn="l" fontAlgn="auto">
              <a:lnSpc>
                <a:spcPct val="150000"/>
              </a:lnSpc>
              <a:spcBef>
                <a:spcPts val="1000"/>
              </a:spcBef>
              <a:buClrTx/>
              <a:buSzTx/>
              <a:buFont typeface="Wingdings" panose="05000000000000000000" pitchFamily="2" charset="2"/>
              <a:buChar char="Ø"/>
            </a:pPr>
            <a:r>
              <a:rPr lang="zh-CN" altLang="en-US" sz="2000"/>
              <a:t>port_pcap.c ：网卡接口，已完成，根据实际电脑上存在的网卡地址进行修改；</a:t>
            </a:r>
            <a:endParaRPr lang="zh-CN" altLang="en-US" sz="2000"/>
          </a:p>
          <a:p>
            <a:pPr marL="457200" indent="-457200" algn="l" fontAlgn="auto">
              <a:lnSpc>
                <a:spcPct val="150000"/>
              </a:lnSpc>
              <a:spcBef>
                <a:spcPts val="1000"/>
              </a:spcBef>
              <a:buClrTx/>
              <a:buSzTx/>
              <a:buFont typeface="Wingdings" panose="05000000000000000000" pitchFamily="2" charset="2"/>
              <a:buChar char="Ø"/>
            </a:pPr>
            <a:r>
              <a:rPr lang="zh-CN" altLang="en-US" sz="2000"/>
              <a:t>xnet_tiny：协议栈核心逻辑，待补充：</a:t>
            </a:r>
            <a:endParaRPr lang="zh-CN" altLang="en-US" sz="2000"/>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a:sym typeface="+mn-ea"/>
              </a:rPr>
              <a:t>ARP协议部分：构造ARP请求/响应报文；更新和维护ARP缓存表（多表项）；</a:t>
            </a:r>
            <a:endParaRPr lang="zh-CN" altLang="en-US" sz="2000"/>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a:sym typeface="+mn-ea"/>
              </a:rPr>
              <a:t>IP协议部分：解析接收到的IP数据包；构造并发送完整的IP数据包；</a:t>
            </a:r>
            <a:endParaRPr lang="zh-CN" altLang="en-US" sz="2000"/>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a:sym typeface="+mn-ea"/>
              </a:rPr>
              <a:t>ICMP协议部分（ping）：构造ICMP Echo 请求与应答，实现</a:t>
            </a:r>
            <a:r>
              <a:rPr lang="en-US" altLang="zh-CN" sz="2000">
                <a:sym typeface="+mn-ea"/>
              </a:rPr>
              <a:t>ping</a:t>
            </a:r>
            <a:r>
              <a:rPr lang="zh-CN" altLang="en-US" sz="2000">
                <a:sym typeface="+mn-ea"/>
              </a:rPr>
              <a:t>测试。</a:t>
            </a:r>
            <a:endParaRPr lang="zh-CN" altLang="en-US" sz="2000"/>
          </a:p>
          <a:p>
            <a:pPr marL="457200" indent="-457200" algn="l" fontAlgn="auto">
              <a:lnSpc>
                <a:spcPct val="150000"/>
              </a:lnSpc>
              <a:spcBef>
                <a:spcPts val="1000"/>
              </a:spcBef>
              <a:buClrTx/>
              <a:buSzTx/>
              <a:buFont typeface="Wingdings" panose="05000000000000000000" pitchFamily="2" charset="2"/>
              <a:buChar char="Ø"/>
            </a:pPr>
            <a:r>
              <a:rPr lang="zh-CN" altLang="en-US" sz="2000"/>
              <a:t>app.c ：程序入口，已完成。</a:t>
            </a:r>
            <a:endParaRPr lang="zh-CN" altLang="en-US" sz="2000"/>
          </a:p>
        </p:txBody>
      </p:sp>
      <p:sp>
        <p:nvSpPr>
          <p:cNvPr id="3" name="文本框 2"/>
          <p:cNvSpPr txBox="1"/>
          <p:nvPr/>
        </p:nvSpPr>
        <p:spPr>
          <a:xfrm>
            <a:off x="540385" y="4197350"/>
            <a:ext cx="3404235" cy="1087755"/>
          </a:xfrm>
          <a:prstGeom prst="rect">
            <a:avLst/>
          </a:prstGeom>
          <a:noFill/>
        </p:spPr>
        <p:txBody>
          <a:bodyPr wrap="square" rtlCol="0">
            <a:spAutoFit/>
          </a:bodyPr>
          <a:p>
            <a:pPr indent="0" fontAlgn="auto">
              <a:lnSpc>
                <a:spcPct val="130000"/>
              </a:lnSpc>
            </a:pPr>
            <a:r>
              <a:rPr lang="zh-CN" altLang="en-US"/>
              <a:t>①使用</a:t>
            </a:r>
            <a:r>
              <a:rPr lang="en-US" altLang="zh-CN"/>
              <a:t>CMake</a:t>
            </a:r>
            <a:r>
              <a:rPr lang="zh-CN" altLang="en-US"/>
              <a:t>构建项目：</a:t>
            </a:r>
            <a:endParaRPr lang="zh-CN" altLang="en-US"/>
          </a:p>
          <a:p>
            <a:pPr indent="0" fontAlgn="auto">
              <a:lnSpc>
                <a:spcPct val="130000"/>
              </a:lnSpc>
            </a:pPr>
            <a:r>
              <a:rPr lang="zh-CN" altLang="en-US"/>
              <a:t>在命令行进入</a:t>
            </a:r>
            <a:r>
              <a:rPr lang="en-US" altLang="zh-CN"/>
              <a:t>xnet_tiny</a:t>
            </a:r>
            <a:r>
              <a:rPr lang="zh-CN" altLang="en-US"/>
              <a:t>文件后：</a:t>
            </a:r>
            <a:endParaRPr lang="en-US" altLang="zh-CN"/>
          </a:p>
          <a:p>
            <a:endParaRPr lang="zh-CN" altLang="en-US"/>
          </a:p>
        </p:txBody>
      </p:sp>
      <p:pic>
        <p:nvPicPr>
          <p:cNvPr id="5" name="图片 4"/>
          <p:cNvPicPr>
            <a:picLocks noChangeAspect="1"/>
          </p:cNvPicPr>
          <p:nvPr/>
        </p:nvPicPr>
        <p:blipFill>
          <a:blip r:embed="rId5"/>
          <a:stretch>
            <a:fillRect/>
          </a:stretch>
        </p:blipFill>
        <p:spPr>
          <a:xfrm>
            <a:off x="657225" y="5168265"/>
            <a:ext cx="2705100" cy="781050"/>
          </a:xfrm>
          <a:prstGeom prst="rect">
            <a:avLst/>
          </a:prstGeom>
        </p:spPr>
      </p:pic>
      <p:sp>
        <p:nvSpPr>
          <p:cNvPr id="6" name="文本框 5"/>
          <p:cNvSpPr txBox="1"/>
          <p:nvPr/>
        </p:nvSpPr>
        <p:spPr>
          <a:xfrm>
            <a:off x="4348480" y="4197350"/>
            <a:ext cx="3388995" cy="1170305"/>
          </a:xfrm>
          <a:prstGeom prst="rect">
            <a:avLst/>
          </a:prstGeom>
          <a:noFill/>
        </p:spPr>
        <p:txBody>
          <a:bodyPr wrap="square" rtlCol="0">
            <a:spAutoFit/>
          </a:bodyPr>
          <a:p>
            <a:pPr indent="0" fontAlgn="auto">
              <a:lnSpc>
                <a:spcPct val="130000"/>
              </a:lnSpc>
            </a:pPr>
            <a:r>
              <a:rPr lang="zh-CN" altLang="en-US"/>
              <a:t>②运行程序：</a:t>
            </a:r>
            <a:endParaRPr lang="zh-CN" altLang="en-US"/>
          </a:p>
          <a:p>
            <a:pPr indent="0" fontAlgn="auto">
              <a:lnSpc>
                <a:spcPct val="130000"/>
              </a:lnSpc>
            </a:pPr>
            <a:r>
              <a:rPr lang="zh-CN" altLang="en-US"/>
              <a:t>在</a:t>
            </a:r>
            <a:r>
              <a:rPr lang="en-US" altLang="zh-CN"/>
              <a:t> build </a:t>
            </a:r>
            <a:r>
              <a:rPr lang="zh-CN" altLang="en-US"/>
              <a:t>目录下</a:t>
            </a:r>
            <a:r>
              <a:rPr lang="zh-CN" altLang="en-US"/>
              <a:t>以管理员权限运行编译后的</a:t>
            </a:r>
            <a:r>
              <a:rPr lang="en-US" altLang="zh-CN"/>
              <a:t>.exe</a:t>
            </a:r>
            <a:r>
              <a:rPr lang="zh-CN" altLang="en-US"/>
              <a:t>（</a:t>
            </a:r>
            <a:r>
              <a:rPr lang="en-US" altLang="zh-CN"/>
              <a:t>Npcap </a:t>
            </a:r>
            <a:r>
              <a:rPr lang="zh-CN" altLang="en-US"/>
              <a:t>需权限）</a:t>
            </a:r>
            <a:endParaRPr lang="zh-CN" altLang="en-US"/>
          </a:p>
        </p:txBody>
      </p:sp>
      <p:sp>
        <p:nvSpPr>
          <p:cNvPr id="7" name="文本框 6"/>
          <p:cNvSpPr txBox="1"/>
          <p:nvPr/>
        </p:nvSpPr>
        <p:spPr>
          <a:xfrm>
            <a:off x="8395335" y="4321810"/>
            <a:ext cx="3388995" cy="1087755"/>
          </a:xfrm>
          <a:prstGeom prst="rect">
            <a:avLst/>
          </a:prstGeom>
          <a:noFill/>
        </p:spPr>
        <p:txBody>
          <a:bodyPr wrap="square" rtlCol="0">
            <a:spAutoFit/>
          </a:bodyPr>
          <a:p>
            <a:pPr indent="0" fontAlgn="auto">
              <a:lnSpc>
                <a:spcPct val="130000"/>
              </a:lnSpc>
            </a:pPr>
            <a:r>
              <a:rPr lang="zh-CN" altLang="en-US"/>
              <a:t>③打开</a:t>
            </a:r>
            <a:r>
              <a:rPr lang="en-US" altLang="zh-CN"/>
              <a:t>Wireshark </a:t>
            </a:r>
            <a:r>
              <a:rPr lang="zh-CN" altLang="en-US"/>
              <a:t>监听对应网卡，验证实验结果</a:t>
            </a:r>
            <a:endParaRPr lang="zh-CN" altLang="en-US"/>
          </a:p>
          <a:p>
            <a:endParaRPr lang="zh-CN" altLang="en-US"/>
          </a:p>
        </p:txBody>
      </p:sp>
      <p:pic>
        <p:nvPicPr>
          <p:cNvPr id="9" name="图片 8"/>
          <p:cNvPicPr>
            <a:picLocks noChangeAspect="1"/>
          </p:cNvPicPr>
          <p:nvPr/>
        </p:nvPicPr>
        <p:blipFill>
          <a:blip r:embed="rId6"/>
          <a:stretch>
            <a:fillRect/>
          </a:stretch>
        </p:blipFill>
        <p:spPr>
          <a:xfrm>
            <a:off x="4348480" y="5409565"/>
            <a:ext cx="3343275" cy="1209675"/>
          </a:xfrm>
          <a:prstGeom prst="rect">
            <a:avLst/>
          </a:prstGeom>
        </p:spPr>
      </p:pic>
      <p:pic>
        <p:nvPicPr>
          <p:cNvPr id="10" name="图片 9"/>
          <p:cNvPicPr>
            <a:picLocks noChangeAspect="1"/>
          </p:cNvPicPr>
          <p:nvPr/>
        </p:nvPicPr>
        <p:blipFill>
          <a:blip r:embed="rId7"/>
          <a:stretch>
            <a:fillRect/>
          </a:stretch>
        </p:blipFill>
        <p:spPr>
          <a:xfrm>
            <a:off x="8395335" y="5367655"/>
            <a:ext cx="3429000" cy="504825"/>
          </a:xfrm>
          <a:prstGeom prst="rect">
            <a:avLst/>
          </a:prstGeo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557715" y="2213242"/>
            <a:ext cx="4953007" cy="878595"/>
          </a:xfrm>
        </p:spPr>
        <p:txBody>
          <a:bodyPr/>
          <a:lstStyle/>
          <a:p>
            <a:pPr algn="dist"/>
            <a:r>
              <a:rPr lang="zh-CN" altLang="en-US"/>
              <a:t>谢谢观看！</a:t>
            </a: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19"/>
          </p:nvPr>
        </p:nvSpPr>
        <p:spPr/>
        <p:txBody>
          <a:bodyPr>
            <a:normAutofit fontScale="97500" lnSpcReduction="10000"/>
          </a:bodyPr>
          <a:lstStyle/>
          <a:p>
            <a:endParaRPr lang="zh-CN" altLang="en-US" dirty="0"/>
          </a:p>
        </p:txBody>
      </p:sp>
      <p:sp>
        <p:nvSpPr>
          <p:cNvPr id="3" name="文本占位符 6"/>
          <p:cNvSpPr>
            <a:spLocks noGrp="1"/>
          </p:cNvSpPr>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TCP/IP</a:t>
            </a:r>
            <a:r>
              <a:rPr lang="zh-CN" altLang="en-US" sz="2800" dirty="0"/>
              <a:t>协议栈</a:t>
            </a:r>
            <a:endParaRPr lang="zh-CN" altLang="en-US" sz="2800" dirty="0"/>
          </a:p>
        </p:txBody>
      </p:sp>
      <p:grpSp>
        <p:nvGrpSpPr>
          <p:cNvPr id="19" name="组合 18"/>
          <p:cNvGrpSpPr/>
          <p:nvPr/>
        </p:nvGrpSpPr>
        <p:grpSpPr>
          <a:xfrm rot="18900000">
            <a:off x="425185" y="187700"/>
            <a:ext cx="530447" cy="705898"/>
            <a:chOff x="1417969" y="-178881"/>
            <a:chExt cx="985343" cy="1311255"/>
          </a:xfrm>
        </p:grpSpPr>
        <p:sp>
          <p:nvSpPr>
            <p:cNvPr id="20" name="矩形 19"/>
            <p:cNvSpPr/>
            <p:nvPr>
              <p:custDataLst>
                <p:tags r:id="rId1"/>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custDataLst>
                <p:tags r:id="rId2"/>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6"/>
          <p:cNvSpPr>
            <a:spLocks noGrp="1"/>
          </p:cNvSpPr>
          <p:nvPr>
            <p:ph type="body" sz="quarter" idx="13"/>
          </p:nvPr>
        </p:nvSpPr>
        <p:spPr>
          <a:xfrm>
            <a:off x="267970" y="1049020"/>
            <a:ext cx="11473815" cy="4712970"/>
          </a:xfrm>
        </p:spPr>
        <p:txBody>
          <a:bodyPr/>
          <a:lstStyle/>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地址解析协议(Address Resolution Protocol，ARP)：ARP协议可以将IPv4地址(一种逻辑地址)转换为各种网络所需的硬件地址(一种物理地址)。换句话说，所谓的地址解析的目标就是发现逻辑地址与物理地址的映射关系。 ARP仅用于IPv4协议，IPv6使用邻居发现协议(NDP)替代。</a:t>
            </a:r>
            <a:endParaRPr lang="zh-CN" altLang="en-US" sz="2400" b="0">
              <a:solidFill>
                <a:schemeClr val="tx1"/>
              </a:solidFill>
              <a:latin typeface="+mn-lt"/>
              <a:ea typeface="+mn-ea"/>
            </a:endParaRPr>
          </a:p>
          <a:p>
            <a:pPr marL="457200" indent="-457200" algn="l" fontAlgn="auto">
              <a:lnSpc>
                <a:spcPct val="150000"/>
              </a:lnSpc>
              <a:buClrTx/>
              <a:buSzTx/>
              <a:buFont typeface="Wingdings" panose="05000000000000000000" pitchFamily="2" charset="2"/>
              <a:buChar char="Ø"/>
            </a:pPr>
            <a:r>
              <a:rPr lang="zh-CN" altLang="en-US" sz="2400" b="0">
                <a:solidFill>
                  <a:schemeClr val="tx1"/>
                </a:solidFill>
                <a:latin typeface="+mn-lt"/>
                <a:ea typeface="+mn-ea"/>
              </a:rPr>
              <a:t>物理地址：物理地址对于主机就类似人类的身份证。对于每个网络适配器，设置制造商都会给定一个永久的物理地址，将其存储在设备的永久性内存中。就像身份证一样，物理地址就是网络适配器的ID。</a:t>
            </a:r>
            <a:endParaRPr lang="zh-CN" altLang="en-US" sz="2400" b="0">
              <a:solidFill>
                <a:schemeClr val="tx1"/>
              </a:solidFill>
              <a:latin typeface="+mn-lt"/>
              <a:ea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ARP</a:t>
            </a:r>
            <a:r>
              <a:rPr lang="zh-CN" altLang="en-US" sz="3200" dirty="0"/>
              <a:t>实验</a:t>
            </a:r>
            <a:r>
              <a:rPr lang="zh-CN" altLang="en-US" sz="3200" dirty="0"/>
              <a:t>内容</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19"/>
          </p:nvPr>
        </p:nvSpPr>
        <p:spPr/>
        <p:txBody>
          <a:bodyPr>
            <a:normAutofit fontScale="97500" lnSpcReduction="10000"/>
          </a:bodyPr>
          <a:lstStyle/>
          <a:p>
            <a:endParaRPr lang="zh-CN" altLang="en-US"/>
          </a:p>
        </p:txBody>
      </p:sp>
      <p:pic>
        <p:nvPicPr>
          <p:cNvPr id="20" name="图片 19" descr="插画_画板 1"/>
          <p:cNvPicPr>
            <a:picLocks noChangeAspect="1"/>
          </p:cNvPicPr>
          <p:nvPr/>
        </p:nvPicPr>
        <p:blipFill>
          <a:blip r:embed="rId1">
            <a:alphaModFix amt="50000"/>
          </a:blip>
          <a:stretch>
            <a:fillRect/>
          </a:stretch>
        </p:blipFill>
        <p:spPr>
          <a:xfrm>
            <a:off x="0" y="5728335"/>
            <a:ext cx="12192000" cy="1177290"/>
          </a:xfrm>
          <a:prstGeom prst="rect">
            <a:avLst/>
          </a:prstGeom>
        </p:spPr>
      </p:pic>
      <p:sp>
        <p:nvSpPr>
          <p:cNvPr id="19" name="文本占位符 6"/>
          <p:cNvSpPr>
            <a:spLocks noGrp="1"/>
          </p:cNvSpPr>
          <p:nvPr>
            <p:custDataLst>
              <p:tags r:id="rId2"/>
            </p:custDataLst>
          </p:nvPr>
        </p:nvSpPr>
        <p:spPr>
          <a:xfrm>
            <a:off x="1257935" y="304800"/>
            <a:ext cx="10483850" cy="7442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500" b="1" kern="1200">
                <a:solidFill>
                  <a:srgbClr val="025845"/>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ARP</a:t>
            </a:r>
            <a:r>
              <a:rPr lang="zh-CN" altLang="en-US" sz="2800" dirty="0"/>
              <a:t>协议</a:t>
            </a:r>
            <a:r>
              <a:rPr lang="zh-CN" altLang="en-US" sz="2800" dirty="0"/>
              <a:t>实验</a:t>
            </a:r>
            <a:r>
              <a:rPr lang="zh-CN" altLang="en-US" sz="2800" dirty="0"/>
              <a:t>内容</a:t>
            </a:r>
            <a:endParaRPr lang="zh-CN" altLang="en-US" sz="2800" dirty="0"/>
          </a:p>
        </p:txBody>
      </p:sp>
      <p:grpSp>
        <p:nvGrpSpPr>
          <p:cNvPr id="4" name="组合 3"/>
          <p:cNvGrpSpPr/>
          <p:nvPr/>
        </p:nvGrpSpPr>
        <p:grpSpPr>
          <a:xfrm rot="18900000">
            <a:off x="425185" y="187700"/>
            <a:ext cx="530447" cy="705898"/>
            <a:chOff x="1417969" y="-178881"/>
            <a:chExt cx="985343" cy="1311255"/>
          </a:xfrm>
        </p:grpSpPr>
        <p:sp>
          <p:nvSpPr>
            <p:cNvPr id="21" name="矩形 20"/>
            <p:cNvSpPr/>
            <p:nvPr>
              <p:custDataLst>
                <p:tags r:id="rId3"/>
              </p:custDataLst>
            </p:nvPr>
          </p:nvSpPr>
          <p:spPr>
            <a:xfrm rot="2700000">
              <a:off x="1715630" y="444692"/>
              <a:ext cx="774968" cy="600395"/>
            </a:xfrm>
            <a:prstGeom prst="rect">
              <a:avLst/>
            </a:prstGeom>
            <a:solidFill>
              <a:srgbClr val="ECD37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custDataLst>
                <p:tags r:id="rId4"/>
              </p:custDataLst>
            </p:nvPr>
          </p:nvSpPr>
          <p:spPr>
            <a:xfrm rot="2700000">
              <a:off x="1302962" y="-63874"/>
              <a:ext cx="1004982" cy="774969"/>
            </a:xfrm>
            <a:prstGeom prst="rect">
              <a:avLst/>
            </a:prstGeom>
            <a:solidFill>
              <a:srgbClr val="005744">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699770" y="814705"/>
            <a:ext cx="10793095" cy="5605780"/>
          </a:xfrm>
          <a:prstGeom prst="rect">
            <a:avLst/>
          </a:prstGeom>
          <a:solidFill>
            <a:schemeClr val="bg1"/>
          </a:solidFill>
        </p:spPr>
        <p:txBody>
          <a:bodyPr wrap="square">
            <a:spAutoFit/>
          </a:bodyPr>
          <a:p>
            <a:pPr indent="0" algn="l" defTabSz="914400" fontAlgn="auto">
              <a:lnSpc>
                <a:spcPct val="150000"/>
              </a:lnSpc>
              <a:spcBef>
                <a:spcPts val="1000"/>
              </a:spcBef>
              <a:buClrTx/>
              <a:buSzTx/>
              <a:buFont typeface="Wingdings" panose="05000000000000000000" pitchFamily="2" charset="2"/>
              <a:buNone/>
            </a:pPr>
            <a:r>
              <a:rPr lang="zh-CN" altLang="en-US" sz="2000">
                <a:latin typeface="Times New Roman" panose="02020603050405020304" pitchFamily="18" charset="0"/>
              </a:rPr>
              <a:t>编写程序，完善</a:t>
            </a:r>
            <a:r>
              <a:rPr lang="en-US" altLang="zh-CN" sz="2000">
                <a:latin typeface="Times New Roman" panose="02020603050405020304" pitchFamily="18" charset="0"/>
              </a:rPr>
              <a:t> TCP/IP </a:t>
            </a:r>
            <a:r>
              <a:rPr lang="zh-CN" altLang="en-US" sz="2000">
                <a:latin typeface="Times New Roman" panose="02020603050405020304" pitchFamily="18" charset="0"/>
              </a:rPr>
              <a:t>协议栈的</a:t>
            </a:r>
            <a:r>
              <a:rPr lang="en-US" altLang="zh-CN" sz="2000">
                <a:latin typeface="Times New Roman" panose="02020603050405020304" pitchFamily="18" charset="0"/>
              </a:rPr>
              <a:t> ARP </a:t>
            </a:r>
            <a:r>
              <a:rPr lang="zh-CN" altLang="en-US" sz="2000">
                <a:latin typeface="Times New Roman" panose="02020603050405020304" pitchFamily="18" charset="0"/>
              </a:rPr>
              <a:t>协议部分。</a:t>
            </a:r>
            <a:endParaRPr lang="zh-CN" altLang="en-US" sz="2000">
              <a:latin typeface="Times New Roman" panose="02020603050405020304" pitchFamily="18" charset="0"/>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solidFill>
                  <a:schemeClr val="tx1"/>
                </a:solidFill>
                <a:latin typeface="Times New Roman" panose="02020603050405020304" pitchFamily="18" charset="0"/>
                <a:ea typeface="宋体" panose="02010600030101010101" pitchFamily="2" charset="-122"/>
              </a:rPr>
              <a:t>ARP 的初始化；</a:t>
            </a:r>
            <a:endParaRPr lang="zh-CN" altLang="en-US" sz="20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solidFill>
                  <a:schemeClr val="tx1"/>
                </a:solidFill>
                <a:latin typeface="Times New Roman" panose="02020603050405020304" pitchFamily="18" charset="0"/>
                <a:ea typeface="宋体" panose="02010600030101010101" pitchFamily="2" charset="-122"/>
              </a:rPr>
              <a:t>无回报 ARP 的生成；</a:t>
            </a:r>
            <a:endParaRPr lang="zh-CN" altLang="en-US" sz="20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solidFill>
                  <a:schemeClr val="tx1"/>
                </a:solidFill>
                <a:latin typeface="Times New Roman" panose="02020603050405020304" pitchFamily="18" charset="0"/>
                <a:ea typeface="宋体" panose="02010600030101010101" pitchFamily="2" charset="-122"/>
              </a:rPr>
              <a:t>ARP 的输入处理；</a:t>
            </a:r>
            <a:endParaRPr lang="zh-CN" altLang="en-US" sz="2000" dirty="0">
              <a:solidFill>
                <a:schemeClr val="tx1"/>
              </a:solidFill>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solidFill>
                  <a:schemeClr val="tx1"/>
                </a:solidFill>
                <a:latin typeface="Times New Roman" panose="02020603050405020304" pitchFamily="18" charset="0"/>
                <a:ea typeface="宋体" panose="02010600030101010101" pitchFamily="2" charset="-122"/>
              </a:rPr>
              <a:t>ARP 的超时重新请求。</a:t>
            </a:r>
            <a:endParaRPr lang="zh-CN" altLang="en-US" sz="2000" dirty="0">
              <a:solidFill>
                <a:schemeClr val="tx1"/>
              </a:solidFill>
              <a:latin typeface="Times New Roman" panose="02020603050405020304" pitchFamily="18" charset="0"/>
              <a:ea typeface="宋体" panose="02010600030101010101" pitchFamily="2" charset="-122"/>
            </a:endParaRPr>
          </a:p>
          <a:p>
            <a:pPr algn="l" defTabSz="914400" fontAlgn="auto">
              <a:lnSpc>
                <a:spcPct val="150000"/>
              </a:lnSpc>
              <a:spcBef>
                <a:spcPts val="1000"/>
              </a:spcBef>
              <a:buClrTx/>
              <a:buSzTx/>
              <a:buFont typeface="Wingdings" panose="05000000000000000000" pitchFamily="2" charset="2"/>
            </a:pPr>
            <a:r>
              <a:rPr lang="zh-CN" altLang="en-US" sz="2000">
                <a:latin typeface="Times New Roman" panose="02020603050405020304" pitchFamily="18" charset="0"/>
              </a:rPr>
              <a:t>保证完成 ARP 协议的完整实现。并在实现的ARP协议的基础上，完成：</a:t>
            </a:r>
            <a:endParaRPr lang="zh-CN" altLang="en-US" sz="2000">
              <a:latin typeface="Times New Roman" panose="02020603050405020304" pitchFamily="18" charset="0"/>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rPr>
              <a:t>ARP 多个表项的实现；</a:t>
            </a:r>
            <a:endParaRPr lang="zh-CN" altLang="en-US" sz="2000" dirty="0">
              <a:latin typeface="Times New Roman" panose="02020603050405020304" pitchFamily="18" charset="0"/>
              <a:ea typeface="宋体" panose="02010600030101010101" pitchFamily="2" charset="-122"/>
            </a:endParaRPr>
          </a:p>
          <a:p>
            <a:pPr marL="752475" indent="-285750" algn="l" defTabSz="914400" fontAlgn="auto">
              <a:lnSpc>
                <a:spcPct val="125000"/>
              </a:lnSpc>
              <a:spcBef>
                <a:spcPts val="1000"/>
              </a:spcBef>
              <a:buClrTx/>
              <a:buSzTx/>
              <a:buFont typeface="Wingdings" panose="05000000000000000000" pitchFamily="2" charset="2"/>
              <a:buChar char="l"/>
            </a:pPr>
            <a:r>
              <a:rPr lang="zh-CN" altLang="en-US" sz="2000" dirty="0">
                <a:latin typeface="Times New Roman" panose="02020603050405020304" pitchFamily="18" charset="0"/>
                <a:ea typeface="宋体" panose="02010600030101010101" pitchFamily="2" charset="-122"/>
              </a:rPr>
              <a:t>IP 层的输入输出处理</a:t>
            </a:r>
            <a:r>
              <a:rPr lang="zh-CN" altLang="en-US" sz="2000">
                <a:solidFill>
                  <a:srgbClr val="000000"/>
                </a:solidFill>
                <a:latin typeface="Times New Roman" panose="02020603050405020304" pitchFamily="18" charset="0"/>
                <a:ea typeface="宋体" panose="02010600030101010101" pitchFamily="2" charset="-122"/>
              </a:rPr>
              <a:t>。</a:t>
            </a:r>
            <a:endParaRPr lang="zh-CN" altLang="en-US" sz="2000">
              <a:solidFill>
                <a:srgbClr val="000000"/>
              </a:solidFill>
              <a:latin typeface="Times New Roman" panose="02020603050405020304" pitchFamily="18" charset="0"/>
              <a:ea typeface="宋体" panose="02010600030101010101" pitchFamily="2" charset="-122"/>
            </a:endParaRPr>
          </a:p>
          <a:p>
            <a:pPr indent="457200" algn="just" defTabSz="266700" fontAlgn="auto">
              <a:lnSpc>
                <a:spcPct val="150000"/>
              </a:lnSpc>
              <a:spcBef>
                <a:spcPct val="0"/>
              </a:spcBef>
              <a:spcAft>
                <a:spcPct val="0"/>
              </a:spcAft>
            </a:pPr>
            <a:r>
              <a:rPr lang="zh-CN" altLang="en-US" sz="2000">
                <a:solidFill>
                  <a:srgbClr val="000000"/>
                </a:solidFill>
                <a:latin typeface="Times New Roman" panose="02020603050405020304" pitchFamily="18" charset="0"/>
                <a:ea typeface="宋体" panose="02010600030101010101" pitchFamily="2" charset="-122"/>
              </a:rPr>
              <a:t>本次实验围绕</a:t>
            </a:r>
            <a:r>
              <a:rPr lang="en-US" altLang="zh-CN" sz="2000">
                <a:solidFill>
                  <a:srgbClr val="000000"/>
                </a:solidFill>
                <a:latin typeface="Times New Roman" panose="02020603050405020304" pitchFamily="18" charset="0"/>
                <a:ea typeface="宋体" panose="02010600030101010101" pitchFamily="2" charset="-122"/>
              </a:rPr>
              <a:t> TCP/IP </a:t>
            </a:r>
            <a:r>
              <a:rPr lang="zh-CN" altLang="en-US" sz="2000">
                <a:solidFill>
                  <a:srgbClr val="000000"/>
                </a:solidFill>
                <a:latin typeface="Times New Roman" panose="02020603050405020304" pitchFamily="18" charset="0"/>
                <a:ea typeface="宋体" panose="02010600030101010101" pitchFamily="2" charset="-122"/>
              </a:rPr>
              <a:t>协议栈的</a:t>
            </a:r>
            <a:r>
              <a:rPr lang="en-US" altLang="zh-CN" sz="2000">
                <a:solidFill>
                  <a:srgbClr val="000000"/>
                </a:solidFill>
                <a:latin typeface="Times New Roman" panose="02020603050405020304" pitchFamily="18" charset="0"/>
                <a:ea typeface="宋体" panose="02010600030101010101" pitchFamily="2" charset="-122"/>
              </a:rPr>
              <a:t> ARP </a:t>
            </a:r>
            <a:r>
              <a:rPr lang="zh-CN" altLang="en-US" sz="2000">
                <a:solidFill>
                  <a:srgbClr val="000000"/>
                </a:solidFill>
                <a:latin typeface="Times New Roman" panose="02020603050405020304" pitchFamily="18" charset="0"/>
                <a:ea typeface="宋体" panose="02010600030101010101" pitchFamily="2" charset="-122"/>
              </a:rPr>
              <a:t>协议的实现这一问题展开，要求学员在理解</a:t>
            </a:r>
            <a:r>
              <a:rPr lang="en-US" altLang="zh-CN" sz="2000">
                <a:solidFill>
                  <a:srgbClr val="000000"/>
                </a:solidFill>
                <a:latin typeface="Times New Roman" panose="02020603050405020304" pitchFamily="18" charset="0"/>
                <a:ea typeface="宋体" panose="02010600030101010101" pitchFamily="2" charset="-122"/>
              </a:rPr>
              <a:t> ARP </a:t>
            </a:r>
            <a:r>
              <a:rPr lang="zh-CN" altLang="en-US" sz="2000">
                <a:solidFill>
                  <a:srgbClr val="000000"/>
                </a:solidFill>
                <a:latin typeface="Times New Roman" panose="02020603050405020304" pitchFamily="18" charset="0"/>
                <a:ea typeface="宋体" panose="02010600030101010101" pitchFamily="2" charset="-122"/>
              </a:rPr>
              <a:t>协议原理的基础上，深入探究</a:t>
            </a:r>
            <a:r>
              <a:rPr lang="en-US" altLang="zh-CN" sz="2000">
                <a:solidFill>
                  <a:srgbClr val="000000"/>
                </a:solidFill>
                <a:latin typeface="Times New Roman" panose="02020603050405020304" pitchFamily="18" charset="0"/>
                <a:ea typeface="宋体" panose="02010600030101010101" pitchFamily="2" charset="-122"/>
              </a:rPr>
              <a:t> ARP </a:t>
            </a:r>
            <a:r>
              <a:rPr lang="zh-CN" altLang="en-US" sz="2000">
                <a:solidFill>
                  <a:srgbClr val="000000"/>
                </a:solidFill>
                <a:latin typeface="Times New Roman" panose="02020603050405020304" pitchFamily="18" charset="0"/>
                <a:ea typeface="宋体" panose="02010600030101010101" pitchFamily="2" charset="-122"/>
              </a:rPr>
              <a:t>的技术细节，动手实现</a:t>
            </a:r>
            <a:r>
              <a:rPr lang="en-US" altLang="zh-CN" sz="2000">
                <a:solidFill>
                  <a:srgbClr val="000000"/>
                </a:solidFill>
                <a:latin typeface="Times New Roman" panose="02020603050405020304" pitchFamily="18" charset="0"/>
                <a:ea typeface="宋体" panose="02010600030101010101" pitchFamily="2" charset="-122"/>
              </a:rPr>
              <a:t> ARP </a:t>
            </a:r>
            <a:r>
              <a:rPr lang="zh-CN" altLang="en-US" sz="2000">
                <a:solidFill>
                  <a:srgbClr val="000000"/>
                </a:solidFill>
                <a:latin typeface="Times New Roman" panose="02020603050405020304" pitchFamily="18" charset="0"/>
                <a:ea typeface="宋体" panose="02010600030101010101" pitchFamily="2" charset="-122"/>
              </a:rPr>
              <a:t>协议的</a:t>
            </a:r>
            <a:r>
              <a:rPr lang="en-US" altLang="zh-CN" sz="2000">
                <a:solidFill>
                  <a:srgbClr val="000000"/>
                </a:solidFill>
                <a:latin typeface="Times New Roman" panose="02020603050405020304" pitchFamily="18" charset="0"/>
                <a:ea typeface="宋体" panose="02010600030101010101" pitchFamily="2" charset="-122"/>
              </a:rPr>
              <a:t>C</a:t>
            </a:r>
            <a:r>
              <a:rPr lang="zh-CN" altLang="en-US" sz="2000">
                <a:solidFill>
                  <a:srgbClr val="000000"/>
                </a:solidFill>
                <a:latin typeface="Times New Roman" panose="02020603050405020304" pitchFamily="18" charset="0"/>
                <a:ea typeface="宋体" panose="02010600030101010101" pitchFamily="2" charset="-122"/>
              </a:rPr>
              <a:t>程序，并根据实验要求撰写实验报告，分析实验结果。</a:t>
            </a:r>
            <a:endParaRPr lang="zh-CN" altLang="en-US" sz="2000">
              <a:solidFill>
                <a:srgbClr val="000000"/>
              </a:solidFill>
              <a:latin typeface="Times New Roman" panose="02020603050405020304" pitchFamily="18" charset="0"/>
              <a:ea typeface="宋体" panose="0201060003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0238765" y="227486"/>
            <a:ext cx="1458542" cy="1162447"/>
          </a:xfrm>
          <a:prstGeom prst="rect">
            <a:avLst/>
          </a:prstGeom>
        </p:spPr>
      </p:pic>
      <p:sp>
        <p:nvSpPr>
          <p:cNvPr id="9" name="文本占位符 7"/>
          <p:cNvSpPr>
            <a:spLocks noGrp="1"/>
          </p:cNvSpPr>
          <p:nvPr/>
        </p:nvSpPr>
        <p:spPr>
          <a:xfrm>
            <a:off x="522911" y="2190683"/>
            <a:ext cx="5573089" cy="69947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800" b="1" kern="1200">
                <a:solidFill>
                  <a:srgbClr val="005744"/>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200" dirty="0"/>
              <a:t>PART 1 ARP</a:t>
            </a:r>
            <a:r>
              <a:rPr lang="zh-CN" altLang="en-US" sz="3200" dirty="0"/>
              <a:t>的初始化</a:t>
            </a:r>
            <a:endParaRPr lang="zh-CN" altLang="en-US" sz="3200" dirty="0"/>
          </a:p>
        </p:txBody>
      </p:sp>
      <p:pic>
        <p:nvPicPr>
          <p:cNvPr id="20" name="图片 19" descr="插画_画板 1"/>
          <p:cNvPicPr>
            <a:picLocks noChangeAspect="1"/>
          </p:cNvPicPr>
          <p:nvPr/>
        </p:nvPicPr>
        <p:blipFill>
          <a:blip r:embed="rId3">
            <a:alphaModFix amt="50000"/>
          </a:blip>
          <a:stretch>
            <a:fillRect/>
          </a:stretch>
        </p:blipFill>
        <p:spPr>
          <a:xfrm>
            <a:off x="0" y="5728335"/>
            <a:ext cx="12192000" cy="1177290"/>
          </a:xfrm>
          <a:prstGeom prst="rect">
            <a:avLst/>
          </a:prstGeom>
        </p:spPr>
      </p:pic>
      <p:pic>
        <p:nvPicPr>
          <p:cNvPr id="23" name="图片 22" descr="未标题-4-13"/>
          <p:cNvPicPr>
            <a:picLocks noChangeAspect="1"/>
          </p:cNvPicPr>
          <p:nvPr userDrawn="1"/>
        </p:nvPicPr>
        <p:blipFill>
          <a:blip r:embed="rId4"/>
          <a:stretch>
            <a:fillRect/>
          </a:stretch>
        </p:blipFill>
        <p:spPr>
          <a:xfrm>
            <a:off x="656590" y="2754111"/>
            <a:ext cx="4262120" cy="88265"/>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145.71913385826772,&quot;left&quot;:339.5,&quot;top&quot;:161.8208661417323,&quot;width&quot;:452.9}"/>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UNIT_PLACING_PICTURE_USER_VIEWPORT" val="{&quot;height&quot;:1830.6251968503936,&quot;width&quot;:2296.9165354330707}"/>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PLACING_PICTURE_USER_VIEWPORT" val="{&quot;height&quot;:1830.6251968503936,&quot;width&quot;:2296.9165354330707}"/>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COMMONDATA" val="eyJoZGlkIjoiMzEwNTM5NzYwMDRjMzkwZTVkZjY2ODkwMGIxNGU0OTUifQ=="/>
  <p:tag name="KSO_WPP_MARK_KEY" val="a5d287d2-1b8e-43e9-a27b-099d67641247"/>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UNIT_PLACING_PICTURE_USER_VIEWPORT" val="{&quot;height&quot;:1830.6251968503936,&quot;width&quot;:2296.9165354330707}"/>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145.71913385826772,&quot;left&quot;:339.5,&quot;top&quot;:161.8208661417323,&quot;width&quot;:452.9}"/>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145.71913385826772,&quot;left&quot;:339.5,&quot;top&quot;:161.8208661417323,&quot;width&quot;:452.9}"/>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145.71913385826772,&quot;left&quot;:339.5,&quot;top&quot;:161.8208661417323,&quot;width&quot;:452.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PLACING_PICTURE_USER_VIEWPORT" val="{&quot;height&quot;:1830.6251968503936,&quot;width&quot;:2296.9165354330707}"/>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145.71913385826772,&quot;left&quot;:339.5,&quot;top&quot;:161.8208661417323,&quot;width&quot;:452.9}"/>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1830.6251968503936,&quot;width&quot;:2296.9165354330707}"/>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145.71913385826772,&quot;left&quot;:339.5,&quot;top&quot;:161.8208661417323,&quot;width&quot;:452.9}"/>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PLACING_PICTURE_USER_VIEWPORT" val="{&quot;height&quot;:1830.6251968503936,&quot;width&quot;:2296.9165354330707}"/>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1830.6251968503936,&quot;width&quot;:2296.9165354330707}"/>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1830.6251968503936,&quot;width&quot;:2296.9165354330707}"/>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PLACING_PICTURE_USER_VIEWPORT" val="{&quot;height&quot;:1830.6251968503936,&quot;width&quot;:2296.9165354330707}"/>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3685</Words>
  <Application>WPS 演示</Application>
  <PresentationFormat>宽屏</PresentationFormat>
  <Paragraphs>267</Paragraphs>
  <Slides>56</Slides>
  <Notes>25</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56</vt:i4>
      </vt:variant>
    </vt:vector>
  </HeadingPairs>
  <TitlesOfParts>
    <vt:vector size="76" baseType="lpstr">
      <vt:lpstr>Arial</vt:lpstr>
      <vt:lpstr>宋体</vt:lpstr>
      <vt:lpstr>Wingdings</vt:lpstr>
      <vt:lpstr>微软雅黑</vt:lpstr>
      <vt:lpstr>楷体_GB2312</vt:lpstr>
      <vt:lpstr>新宋体</vt:lpstr>
      <vt:lpstr>Times New Roman</vt:lpstr>
      <vt:lpstr>Tahoma</vt:lpstr>
      <vt:lpstr>华文新魏</vt:lpstr>
      <vt:lpstr>思源宋体 CN Heavy</vt:lpstr>
      <vt:lpstr>-apple-system</vt:lpstr>
      <vt:lpstr>Segoe Print</vt:lpstr>
      <vt:lpstr>Arial Unicode MS</vt:lpstr>
      <vt:lpstr>Calibri Light</vt:lpstr>
      <vt:lpstr>Calibri</vt:lpstr>
      <vt:lpstr>ADLaM Display</vt:lpstr>
      <vt:lpstr>兰米宋体</vt:lpstr>
      <vt:lpstr>Be Happy</vt:lpstr>
      <vt:lpstr>Sitka Display</vt:lpstr>
      <vt:lpstr>Office 主题</vt:lpstr>
      <vt:lpstr>ARP协议、ICMP协议实现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ICMP协议实现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超凡飘逸</cp:lastModifiedBy>
  <cp:revision>346</cp:revision>
  <dcterms:created xsi:type="dcterms:W3CDTF">2022-06-24T11:23:00Z</dcterms:created>
  <dcterms:modified xsi:type="dcterms:W3CDTF">2025-11-25T11:22:24Z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D23E2B31397F4865A2DD4112D80E8866_13</vt:lpwstr>
  </property>
  <property fmtid="{D5CDD505-2E9C-101B-9397-08002B2CF9AE}" pid="3" name="KSOProductBuildVer">
    <vt:lpwstr>2052-12.1.0.23125</vt:lpwstr>
  </property>
</Properties>
</file>